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4" r:id="rId4"/>
    <p:sldId id="258" r:id="rId5"/>
    <p:sldId id="266" r:id="rId6"/>
    <p:sldId id="265" r:id="rId7"/>
    <p:sldId id="272" r:id="rId8"/>
    <p:sldId id="273" r:id="rId9"/>
    <p:sldId id="267" r:id="rId10"/>
    <p:sldId id="268" r:id="rId11"/>
    <p:sldId id="269" r:id="rId12"/>
    <p:sldId id="270" r:id="rId13"/>
    <p:sldId id="283" r:id="rId14"/>
    <p:sldId id="281" r:id="rId15"/>
    <p:sldId id="285" r:id="rId16"/>
    <p:sldId id="275" r:id="rId17"/>
    <p:sldId id="286" r:id="rId18"/>
    <p:sldId id="280" r:id="rId19"/>
    <p:sldId id="28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4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9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2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3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37CB1-1F7D-4FC0-AD3B-5C57387D57C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32EA95F-612B-45F2-8023-5DCDF944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ord.no/en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asmus+ logo.jpg">
            <a:extLst>
              <a:ext uri="{FF2B5EF4-FFF2-40B4-BE49-F238E27FC236}">
                <a16:creationId xmlns:a16="http://schemas.microsoft.com/office/drawing/2014/main" id="{A02CE35E-7963-89B3-F2D4-9871E8E058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573" y="77252"/>
            <a:ext cx="4289195" cy="782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97BC3-F34A-DE4E-7630-7034CAC91C1B}"/>
              </a:ext>
            </a:extLst>
          </p:cNvPr>
          <p:cNvSpPr txBox="1"/>
          <p:nvPr/>
        </p:nvSpPr>
        <p:spPr>
          <a:xfrm>
            <a:off x="1753372" y="4706382"/>
            <a:ext cx="5203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dr.sc. Ivana </a:t>
            </a:r>
            <a:r>
              <a:rPr lang="en-GB" sz="2400" dirty="0" err="1"/>
              <a:t>Restović</a:t>
            </a:r>
            <a:r>
              <a:rPr lang="en-GB" sz="2400" dirty="0"/>
              <a:t>   </a:t>
            </a:r>
          </a:p>
          <a:p>
            <a:pPr algn="ctr"/>
            <a:r>
              <a:rPr lang="en-GB" sz="2400" dirty="0"/>
              <a:t>dr. sc. Marita </a:t>
            </a:r>
            <a:r>
              <a:rPr lang="en-GB" sz="2400" dirty="0" err="1"/>
              <a:t>Brčić</a:t>
            </a:r>
            <a:r>
              <a:rPr lang="en-GB" sz="2400" dirty="0"/>
              <a:t> </a:t>
            </a:r>
            <a:r>
              <a:rPr lang="en-GB" sz="2400" dirty="0" err="1"/>
              <a:t>Kuljiš</a:t>
            </a:r>
            <a:endParaRPr lang="en-GB" sz="2400" dirty="0"/>
          </a:p>
          <a:p>
            <a:pPr algn="ctr"/>
            <a:r>
              <a:rPr lang="en-GB" sz="2400" dirty="0" err="1"/>
              <a:t>dr.</a:t>
            </a:r>
            <a:r>
              <a:rPr lang="en-GB" sz="2400" dirty="0"/>
              <a:t> sc. Renata Relja</a:t>
            </a:r>
          </a:p>
          <a:p>
            <a:pPr algn="ctr"/>
            <a:r>
              <a:rPr lang="en-GB" sz="2400" dirty="0"/>
              <a:t>dr. sc. Helena Burić</a:t>
            </a:r>
          </a:p>
          <a:p>
            <a:pPr algn="ctr"/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E27E3-F271-F580-F367-8B3213498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4" y="964911"/>
            <a:ext cx="1628649" cy="1415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C73F8-F5AF-7375-7E94-A20FB2EF3175}"/>
              </a:ext>
            </a:extLst>
          </p:cNvPr>
          <p:cNvSpPr txBox="1"/>
          <p:nvPr/>
        </p:nvSpPr>
        <p:spPr>
          <a:xfrm>
            <a:off x="2465100" y="6321116"/>
            <a:ext cx="378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24. – 31. </a:t>
            </a:r>
            <a:r>
              <a:rPr lang="en-GB" dirty="0" err="1"/>
              <a:t>svibnja</a:t>
            </a:r>
            <a:r>
              <a:rPr lang="en-GB" dirty="0"/>
              <a:t> 2025.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D9972-A596-AC00-DF7B-C698B097161D}"/>
              </a:ext>
            </a:extLst>
          </p:cNvPr>
          <p:cNvSpPr txBox="1"/>
          <p:nvPr/>
        </p:nvSpPr>
        <p:spPr>
          <a:xfrm>
            <a:off x="1102936" y="3082565"/>
            <a:ext cx="7343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Realizacija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ERASMUS+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mobilnosti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za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nastavno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osoblje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Sveučilištu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Nord u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Norveškoj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8BAFC-3EB0-F57B-7FC9-EFC8857E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874" y="1098498"/>
            <a:ext cx="2906542" cy="11487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911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large projector screen&#10;&#10;AI-generated content may be incorrect.">
            <a:extLst>
              <a:ext uri="{FF2B5EF4-FFF2-40B4-BE49-F238E27FC236}">
                <a16:creationId xmlns:a16="http://schemas.microsoft.com/office/drawing/2014/main" id="{79A93DB0-4F4B-A3E4-D9E6-B395F143A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609600"/>
            <a:ext cx="9143980" cy="624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4D448-7672-AE12-3778-BC6D047BF782}"/>
              </a:ext>
            </a:extLst>
          </p:cNvPr>
          <p:cNvSpPr txBox="1"/>
          <p:nvPr/>
        </p:nvSpPr>
        <p:spPr>
          <a:xfrm>
            <a:off x="0" y="68826"/>
            <a:ext cx="899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profesorice</a:t>
            </a:r>
            <a:r>
              <a:rPr lang="en-GB" dirty="0"/>
              <a:t> Ivane </a:t>
            </a:r>
            <a:r>
              <a:rPr lang="en-GB" dirty="0" err="1"/>
              <a:t>Restović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Education for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323206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behind a desk with a large screen&#10;&#10;AI-generated content may be incorrect.">
            <a:extLst>
              <a:ext uri="{FF2B5EF4-FFF2-40B4-BE49-F238E27FC236}">
                <a16:creationId xmlns:a16="http://schemas.microsoft.com/office/drawing/2014/main" id="{D7E974CE-8722-05EB-8D24-78CF6815B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29"/>
            <a:ext cx="9144000" cy="6164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78D74-68E5-F8C6-8DD6-BFA729EB6701}"/>
              </a:ext>
            </a:extLst>
          </p:cNvPr>
          <p:cNvSpPr txBox="1"/>
          <p:nvPr/>
        </p:nvSpPr>
        <p:spPr>
          <a:xfrm>
            <a:off x="127819" y="68826"/>
            <a:ext cx="874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profesora</a:t>
            </a:r>
            <a:r>
              <a:rPr lang="en-GB" dirty="0"/>
              <a:t> </a:t>
            </a:r>
            <a:r>
              <a:rPr lang="en-GB" dirty="0" err="1"/>
              <a:t>Juliusa</a:t>
            </a:r>
            <a:r>
              <a:rPr lang="en-GB" dirty="0"/>
              <a:t> </a:t>
            </a:r>
            <a:r>
              <a:rPr lang="en-GB" dirty="0" err="1"/>
              <a:t>Risberga</a:t>
            </a:r>
            <a:r>
              <a:rPr lang="en-GB" dirty="0"/>
              <a:t> </a:t>
            </a:r>
            <a:r>
              <a:rPr lang="en-GB" i="1" dirty="0"/>
              <a:t>Education for Citizenship in Times of Crises</a:t>
            </a:r>
          </a:p>
        </p:txBody>
      </p:sp>
    </p:spTree>
    <p:extLst>
      <p:ext uri="{BB962C8B-B14F-4D97-AF65-F5344CB8AC3E}">
        <p14:creationId xmlns:p14="http://schemas.microsoft.com/office/powerpoint/2010/main" val="140071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DE9C3CCC-F23D-9CAB-ECC7-865CE522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8921"/>
          <a:stretch>
            <a:fillRect/>
          </a:stretch>
        </p:blipFill>
        <p:spPr>
          <a:xfrm>
            <a:off x="20" y="734821"/>
            <a:ext cx="9143980" cy="6123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E061C1-21AB-5D49-C403-230F8E7459F9}"/>
              </a:ext>
            </a:extLst>
          </p:cNvPr>
          <p:cNvSpPr txBox="1"/>
          <p:nvPr/>
        </p:nvSpPr>
        <p:spPr>
          <a:xfrm>
            <a:off x="108155" y="88490"/>
            <a:ext cx="89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profesorice</a:t>
            </a:r>
            <a:r>
              <a:rPr lang="en-GB" dirty="0"/>
              <a:t> Renate </a:t>
            </a:r>
            <a:r>
              <a:rPr lang="en-GB" dirty="0" err="1"/>
              <a:t>Relje</a:t>
            </a:r>
            <a:r>
              <a:rPr lang="en-GB" dirty="0"/>
              <a:t> </a:t>
            </a:r>
            <a:r>
              <a:rPr lang="en-GB" i="1" dirty="0"/>
              <a:t>The Street as a Stage; </a:t>
            </a:r>
            <a:r>
              <a:rPr lang="en-GB" i="1" dirty="0" err="1"/>
              <a:t>Etnography</a:t>
            </a:r>
            <a:r>
              <a:rPr lang="en-GB" i="1" dirty="0"/>
              <a:t> of Street Performance</a:t>
            </a:r>
          </a:p>
        </p:txBody>
      </p:sp>
    </p:spTree>
    <p:extLst>
      <p:ext uri="{BB962C8B-B14F-4D97-AF65-F5344CB8AC3E}">
        <p14:creationId xmlns:p14="http://schemas.microsoft.com/office/powerpoint/2010/main" val="133112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09304C-28F7-4E8D-883F-50432A7C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D6DE7-4C8D-496F-A9FF-3442D00D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C25D7-975B-4E64-A3A6-AA09C57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4B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at a table with coffee cups and glasses&#10;&#10;AI-generated content may be incorrect.">
            <a:extLst>
              <a:ext uri="{FF2B5EF4-FFF2-40B4-BE49-F238E27FC236}">
                <a16:creationId xmlns:a16="http://schemas.microsoft.com/office/drawing/2014/main" id="{CBEA13BC-64D3-7CD6-E59A-4895FE9A2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6345"/>
          <a:stretch>
            <a:fillRect/>
          </a:stretch>
        </p:blipFill>
        <p:spPr>
          <a:xfrm>
            <a:off x="629265" y="875071"/>
            <a:ext cx="7954296" cy="5339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7C24B-53D7-8D5F-B8E1-FFCA3980AD2F}"/>
              </a:ext>
            </a:extLst>
          </p:cNvPr>
          <p:cNvSpPr txBox="1"/>
          <p:nvPr/>
        </p:nvSpPr>
        <p:spPr>
          <a:xfrm>
            <a:off x="357759" y="0"/>
            <a:ext cx="878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profesorice</a:t>
            </a:r>
            <a:r>
              <a:rPr lang="en-GB" dirty="0"/>
              <a:t> Helene Burić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19th Century Croatian Culture and Croatian Romanticism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898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meeting&#10;&#10;AI-generated content may be incorrect.">
            <a:extLst>
              <a:ext uri="{FF2B5EF4-FFF2-40B4-BE49-F238E27FC236}">
                <a16:creationId xmlns:a16="http://schemas.microsoft.com/office/drawing/2014/main" id="{228A5AA6-B76D-C16B-F762-17EA7DF8A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>
            <a:fillRect/>
          </a:stretch>
        </p:blipFill>
        <p:spPr>
          <a:xfrm>
            <a:off x="20" y="580102"/>
            <a:ext cx="9143980" cy="6277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129BF5-E35D-0654-0E72-3F5695F07BBF}"/>
              </a:ext>
            </a:extLst>
          </p:cNvPr>
          <p:cNvSpPr txBox="1"/>
          <p:nvPr/>
        </p:nvSpPr>
        <p:spPr>
          <a:xfrm>
            <a:off x="88490" y="98323"/>
            <a:ext cx="573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Okrugli</a:t>
            </a:r>
            <a:r>
              <a:rPr lang="en-GB" dirty="0"/>
              <a:t> </a:t>
            </a:r>
            <a:r>
              <a:rPr lang="en-GB" dirty="0" err="1"/>
              <a:t>stol</a:t>
            </a:r>
            <a:r>
              <a:rPr lang="en-GB" dirty="0"/>
              <a:t> </a:t>
            </a:r>
            <a:r>
              <a:rPr lang="en-GB" i="1" dirty="0"/>
              <a:t>Citizenship, Democracy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101239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9D7AB7-BCBE-8335-767D-C66729E405F7}"/>
              </a:ext>
            </a:extLst>
          </p:cNvPr>
          <p:cNvSpPr txBox="1"/>
          <p:nvPr/>
        </p:nvSpPr>
        <p:spPr>
          <a:xfrm>
            <a:off x="0" y="0"/>
            <a:ext cx="629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Razgled </a:t>
            </a:r>
            <a:r>
              <a:rPr lang="en-GB" i="1" dirty="0"/>
              <a:t>Stiklestad National Cultural Centre </a:t>
            </a:r>
          </a:p>
        </p:txBody>
      </p:sp>
      <p:pic>
        <p:nvPicPr>
          <p:cNvPr id="11" name="Picture 10" descr="A group of people standing outside&#10;&#10;AI-generated content may be incorrect.">
            <a:extLst>
              <a:ext uri="{FF2B5EF4-FFF2-40B4-BE49-F238E27FC236}">
                <a16:creationId xmlns:a16="http://schemas.microsoft.com/office/drawing/2014/main" id="{41142B14-A828-9401-DDD3-86127907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84"/>
            <a:ext cx="9144000" cy="6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with buildings and a boat on it&#10;&#10;AI-generated content may be incorrect.">
            <a:extLst>
              <a:ext uri="{FF2B5EF4-FFF2-40B4-BE49-F238E27FC236}">
                <a16:creationId xmlns:a16="http://schemas.microsoft.com/office/drawing/2014/main" id="{75A52363-9079-CA51-E0E1-88F8B803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38"/>
            <a:ext cx="9144000" cy="6297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D5C5B-88CB-A672-FB1C-AEAD65BD87F7}"/>
              </a:ext>
            </a:extLst>
          </p:cNvPr>
          <p:cNvSpPr txBox="1"/>
          <p:nvPr/>
        </p:nvSpPr>
        <p:spPr>
          <a:xfrm>
            <a:off x="98323" y="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Trondheim</a:t>
            </a:r>
          </a:p>
        </p:txBody>
      </p:sp>
    </p:spTree>
    <p:extLst>
      <p:ext uri="{BB962C8B-B14F-4D97-AF65-F5344CB8AC3E}">
        <p14:creationId xmlns:p14="http://schemas.microsoft.com/office/powerpoint/2010/main" val="261992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reet with buildings and people walking&#10;&#10;AI-generated content may be incorrect.">
            <a:extLst>
              <a:ext uri="{FF2B5EF4-FFF2-40B4-BE49-F238E27FC236}">
                <a16:creationId xmlns:a16="http://schemas.microsoft.com/office/drawing/2014/main" id="{E4C27AC9-4A1E-9F1C-4DF5-6BB06C89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b="14902"/>
          <a:stretch>
            <a:fillRect/>
          </a:stretch>
        </p:blipFill>
        <p:spPr>
          <a:xfrm>
            <a:off x="20" y="540774"/>
            <a:ext cx="9143980" cy="6317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2DB0B-B3CB-90F6-B689-33C95A538D70}"/>
              </a:ext>
            </a:extLst>
          </p:cNvPr>
          <p:cNvSpPr txBox="1"/>
          <p:nvPr/>
        </p:nvSpPr>
        <p:spPr>
          <a:xfrm>
            <a:off x="0" y="0"/>
            <a:ext cx="373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Rudarski</a:t>
            </a:r>
            <a:r>
              <a:rPr lang="en-GB" dirty="0"/>
              <a:t> grad </a:t>
            </a:r>
            <a:r>
              <a:rPr lang="en-GB" dirty="0" err="1"/>
              <a:t>Roros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8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urch with trees and grass&#10;&#10;AI-generated content may be incorrect.">
            <a:extLst>
              <a:ext uri="{FF2B5EF4-FFF2-40B4-BE49-F238E27FC236}">
                <a16:creationId xmlns:a16="http://schemas.microsoft.com/office/drawing/2014/main" id="{2F054057-F137-E5A1-0279-005F60E6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70"/>
            <a:ext cx="9144000" cy="6287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33ABDC-62AF-F2C2-E661-C5B4CED76B09}"/>
              </a:ext>
            </a:extLst>
          </p:cNvPr>
          <p:cNvSpPr txBox="1"/>
          <p:nvPr/>
        </p:nvSpPr>
        <p:spPr>
          <a:xfrm>
            <a:off x="0" y="0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Katedrala</a:t>
            </a:r>
            <a:r>
              <a:rPr lang="en-GB" dirty="0"/>
              <a:t> Nidaros</a:t>
            </a:r>
          </a:p>
        </p:txBody>
      </p:sp>
    </p:spTree>
    <p:extLst>
      <p:ext uri="{BB962C8B-B14F-4D97-AF65-F5344CB8AC3E}">
        <p14:creationId xmlns:p14="http://schemas.microsoft.com/office/powerpoint/2010/main" val="366170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front of a large blue sign&#10;&#10;AI-generated content may be incorrect.">
            <a:extLst>
              <a:ext uri="{FF2B5EF4-FFF2-40B4-BE49-F238E27FC236}">
                <a16:creationId xmlns:a16="http://schemas.microsoft.com/office/drawing/2014/main" id="{85BFB2DE-DA23-4215-348F-8170B74D1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6DF42-EC61-59C9-D102-1145397ABF29}"/>
              </a:ext>
            </a:extLst>
          </p:cNvPr>
          <p:cNvSpPr txBox="1"/>
          <p:nvPr/>
        </p:nvSpPr>
        <p:spPr>
          <a:xfrm>
            <a:off x="999242" y="345998"/>
            <a:ext cx="733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NORD University </a:t>
            </a:r>
          </a:p>
          <a:p>
            <a:r>
              <a:rPr lang="en-GB" dirty="0"/>
              <a:t>     </a:t>
            </a:r>
            <a:r>
              <a:rPr lang="en-GB" dirty="0">
                <a:hlinkClick r:id="rId2"/>
              </a:rPr>
              <a:t>https://www.nord.no/en</a:t>
            </a:r>
            <a:r>
              <a:rPr lang="en-GB" dirty="0"/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2774A-1BB1-1230-3448-7C16FAC7315F}"/>
              </a:ext>
            </a:extLst>
          </p:cNvPr>
          <p:cNvSpPr txBox="1"/>
          <p:nvPr/>
        </p:nvSpPr>
        <p:spPr>
          <a:xfrm>
            <a:off x="6947554" y="6088766"/>
            <a:ext cx="194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ADRESA:</a:t>
            </a:r>
          </a:p>
          <a:p>
            <a:r>
              <a:rPr lang="en-GB" sz="1200" dirty="0" err="1"/>
              <a:t>Høgskolevegen</a:t>
            </a:r>
            <a:r>
              <a:rPr lang="en-GB" sz="1200" dirty="0"/>
              <a:t> 27, 7600 Levanger, Norway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5C79B-4A42-D9C7-0F8A-AB661585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4" y="1209368"/>
            <a:ext cx="6608392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C8174B-5B70-F0D1-D6CF-66915B7B65BB}"/>
              </a:ext>
            </a:extLst>
          </p:cNvPr>
          <p:cNvSpPr txBox="1"/>
          <p:nvPr/>
        </p:nvSpPr>
        <p:spPr>
          <a:xfrm>
            <a:off x="0" y="0"/>
            <a:ext cx="9065342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KORISNE INFORMACIJE</a:t>
            </a:r>
          </a:p>
          <a:p>
            <a:pPr algn="just"/>
            <a:endParaRPr lang="en-GB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Sveučilište</a:t>
            </a:r>
            <a:r>
              <a:rPr lang="en-GB" dirty="0"/>
              <a:t> NORD </a:t>
            </a:r>
            <a:r>
              <a:rPr lang="en-GB" dirty="0" err="1"/>
              <a:t>nalazi</a:t>
            </a:r>
            <a:r>
              <a:rPr lang="en-GB" dirty="0"/>
              <a:t> se u </a:t>
            </a:r>
            <a:r>
              <a:rPr lang="en-GB" dirty="0" err="1"/>
              <a:t>malom</a:t>
            </a:r>
            <a:r>
              <a:rPr lang="en-GB" dirty="0"/>
              <a:t> </a:t>
            </a:r>
            <a:r>
              <a:rPr lang="en-GB" dirty="0" err="1"/>
              <a:t>gradiću</a:t>
            </a:r>
            <a:r>
              <a:rPr lang="en-GB" dirty="0"/>
              <a:t> </a:t>
            </a:r>
            <a:r>
              <a:rPr lang="en-GB" dirty="0" err="1"/>
              <a:t>Levangeru</a:t>
            </a:r>
            <a:r>
              <a:rPr lang="en-GB" dirty="0"/>
              <a:t>, u </a:t>
            </a:r>
            <a:r>
              <a:rPr lang="en-GB" dirty="0" err="1"/>
              <a:t>kojem</a:t>
            </a:r>
            <a:r>
              <a:rPr lang="en-GB" dirty="0"/>
              <a:t> je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pronaći</a:t>
            </a:r>
            <a:r>
              <a:rPr lang="en-GB" dirty="0"/>
              <a:t> </a:t>
            </a:r>
            <a:r>
              <a:rPr lang="en-GB" dirty="0" err="1"/>
              <a:t>smještaj</a:t>
            </a:r>
            <a:r>
              <a:rPr lang="en-GB" dirty="0"/>
              <a:t>, pa je </a:t>
            </a:r>
            <a:r>
              <a:rPr lang="en-GB" dirty="0" err="1"/>
              <a:t>preporuka</a:t>
            </a:r>
            <a:r>
              <a:rPr lang="en-GB" dirty="0"/>
              <a:t> </a:t>
            </a:r>
            <a:r>
              <a:rPr lang="en-GB" dirty="0" err="1"/>
              <a:t>smještaj</a:t>
            </a:r>
            <a:r>
              <a:rPr lang="en-GB" dirty="0"/>
              <a:t> </a:t>
            </a:r>
            <a:r>
              <a:rPr lang="en-GB" dirty="0" err="1"/>
              <a:t>potražiti</a:t>
            </a:r>
            <a:r>
              <a:rPr lang="en-GB" dirty="0"/>
              <a:t> u </a:t>
            </a:r>
            <a:r>
              <a:rPr lang="en-GB" dirty="0" err="1"/>
              <a:t>Trondheimu</a:t>
            </a:r>
            <a:r>
              <a:rPr lang="en-GB" dirty="0"/>
              <a:t>, koji se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otprilike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80 km </a:t>
            </a:r>
            <a:r>
              <a:rPr lang="en-GB" dirty="0" err="1"/>
              <a:t>udaljenosti</a:t>
            </a:r>
            <a:r>
              <a:rPr lang="en-GB" dirty="0"/>
              <a:t> od </a:t>
            </a:r>
            <a:r>
              <a:rPr lang="en-GB" dirty="0" err="1"/>
              <a:t>Levangera</a:t>
            </a:r>
            <a:r>
              <a:rPr lang="en-GB" dirty="0"/>
              <a:t>. </a:t>
            </a:r>
            <a:r>
              <a:rPr lang="en-GB" dirty="0" err="1"/>
              <a:t>Vožnja</a:t>
            </a:r>
            <a:r>
              <a:rPr lang="en-GB" dirty="0"/>
              <a:t> </a:t>
            </a:r>
            <a:r>
              <a:rPr lang="en-GB" dirty="0" err="1"/>
              <a:t>vlakom</a:t>
            </a:r>
            <a:r>
              <a:rPr lang="en-GB" dirty="0"/>
              <a:t> od </a:t>
            </a:r>
            <a:r>
              <a:rPr lang="en-GB" dirty="0" err="1"/>
              <a:t>Trondheima</a:t>
            </a:r>
            <a:r>
              <a:rPr lang="en-GB" dirty="0"/>
              <a:t> do </a:t>
            </a:r>
            <a:r>
              <a:rPr lang="en-GB" dirty="0" err="1"/>
              <a:t>Levangera</a:t>
            </a:r>
            <a:r>
              <a:rPr lang="en-GB" dirty="0"/>
              <a:t> </a:t>
            </a:r>
            <a:r>
              <a:rPr lang="en-GB" dirty="0" err="1"/>
              <a:t>traje</a:t>
            </a:r>
            <a:r>
              <a:rPr lang="en-GB" dirty="0"/>
              <a:t> </a:t>
            </a:r>
            <a:r>
              <a:rPr lang="en-GB" dirty="0" err="1"/>
              <a:t>otprilike</a:t>
            </a:r>
            <a:r>
              <a:rPr lang="en-GB" dirty="0"/>
              <a:t> 1 sat </a:t>
            </a:r>
            <a:r>
              <a:rPr lang="en-GB" dirty="0" err="1"/>
              <a:t>i</a:t>
            </a:r>
            <a:r>
              <a:rPr lang="en-GB" dirty="0"/>
              <a:t> 45 </a:t>
            </a:r>
            <a:r>
              <a:rPr lang="en-GB" dirty="0" err="1"/>
              <a:t>minuta</a:t>
            </a:r>
            <a:r>
              <a:rPr lang="en-GB" dirty="0"/>
              <a:t>, a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karte</a:t>
            </a:r>
            <a:r>
              <a:rPr lang="en-GB" dirty="0"/>
              <a:t> u </a:t>
            </a:r>
            <a:r>
              <a:rPr lang="en-GB" dirty="0" err="1"/>
              <a:t>jednom</a:t>
            </a:r>
            <a:r>
              <a:rPr lang="en-GB" dirty="0"/>
              <a:t> </a:t>
            </a:r>
            <a:r>
              <a:rPr lang="en-GB" dirty="0" err="1"/>
              <a:t>smjeru</a:t>
            </a:r>
            <a:r>
              <a:rPr lang="en-GB" dirty="0"/>
              <a:t> </a:t>
            </a:r>
            <a:r>
              <a:rPr lang="en-GB" dirty="0" err="1"/>
              <a:t>iznosi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25 </a:t>
            </a:r>
            <a:r>
              <a:rPr lang="en-GB" dirty="0" err="1"/>
              <a:t>eura</a:t>
            </a:r>
            <a:r>
              <a:rPr lang="en-GB" dirty="0"/>
              <a:t>. Pored toga, Trondheim u </a:t>
            </a:r>
            <a:r>
              <a:rPr lang="en-GB" dirty="0" err="1"/>
              <a:t>kulturnom</a:t>
            </a:r>
            <a:r>
              <a:rPr lang="en-GB" dirty="0"/>
              <a:t>, </a:t>
            </a:r>
            <a:r>
              <a:rPr lang="en-GB" dirty="0" err="1"/>
              <a:t>povijesnom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društvenom</a:t>
            </a:r>
            <a:r>
              <a:rPr lang="en-GB" dirty="0"/>
              <a:t> </a:t>
            </a:r>
            <a:r>
              <a:rPr lang="en-GB" dirty="0" err="1"/>
              <a:t>smislu</a:t>
            </a:r>
            <a:r>
              <a:rPr lang="en-GB" dirty="0"/>
              <a:t> </a:t>
            </a:r>
            <a:r>
              <a:rPr lang="en-GB" dirty="0" err="1"/>
              <a:t>nudi</a:t>
            </a:r>
            <a:r>
              <a:rPr lang="en-GB" dirty="0"/>
              <a:t> </a:t>
            </a:r>
            <a:r>
              <a:rPr lang="en-GB" dirty="0" err="1"/>
              <a:t>puno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</a:t>
            </a:r>
            <a:r>
              <a:rPr lang="en-GB" dirty="0" err="1"/>
              <a:t>Levangera</a:t>
            </a:r>
            <a:r>
              <a:rPr lang="en-GB" dirty="0"/>
              <a:t>, pa je </a:t>
            </a:r>
            <a:r>
              <a:rPr lang="en-GB" dirty="0" err="1"/>
              <a:t>i</a:t>
            </a:r>
            <a:r>
              <a:rPr lang="en-GB" dirty="0"/>
              <a:t> iz tog </a:t>
            </a:r>
            <a:r>
              <a:rPr lang="en-GB" dirty="0" err="1"/>
              <a:t>razloga</a:t>
            </a:r>
            <a:r>
              <a:rPr lang="en-GB" dirty="0"/>
              <a:t> </a:t>
            </a:r>
            <a:r>
              <a:rPr lang="en-GB" dirty="0" err="1"/>
              <a:t>smještaj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potražiti</a:t>
            </a:r>
            <a:r>
              <a:rPr lang="en-GB" dirty="0"/>
              <a:t> u </a:t>
            </a:r>
            <a:r>
              <a:rPr lang="en-GB" dirty="0" err="1"/>
              <a:t>Trondheimu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Norveška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članica</a:t>
            </a:r>
            <a:r>
              <a:rPr lang="en-GB" dirty="0"/>
              <a:t> </a:t>
            </a:r>
            <a:r>
              <a:rPr lang="en-GB" dirty="0" err="1"/>
              <a:t>Europske</a:t>
            </a:r>
            <a:r>
              <a:rPr lang="en-GB" dirty="0"/>
              <a:t> </a:t>
            </a:r>
            <a:r>
              <a:rPr lang="en-GB" dirty="0" err="1"/>
              <a:t>unije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je </a:t>
            </a:r>
            <a:r>
              <a:rPr lang="en-GB" dirty="0" err="1"/>
              <a:t>članica</a:t>
            </a:r>
            <a:r>
              <a:rPr lang="en-GB" dirty="0"/>
              <a:t> </a:t>
            </a:r>
            <a:r>
              <a:rPr lang="en-GB" dirty="0" err="1"/>
              <a:t>Europske</a:t>
            </a:r>
            <a:r>
              <a:rPr lang="en-GB" dirty="0"/>
              <a:t> </a:t>
            </a:r>
            <a:r>
              <a:rPr lang="en-GB" dirty="0" err="1"/>
              <a:t>ekonomske</a:t>
            </a:r>
            <a:r>
              <a:rPr lang="en-GB" dirty="0"/>
              <a:t> </a:t>
            </a:r>
            <a:r>
              <a:rPr lang="en-GB" dirty="0" err="1"/>
              <a:t>zajednice</a:t>
            </a:r>
            <a:r>
              <a:rPr lang="en-GB" dirty="0"/>
              <a:t>, pa se u </a:t>
            </a:r>
            <a:r>
              <a:rPr lang="en-GB" dirty="0" err="1"/>
              <a:t>njoj</a:t>
            </a:r>
            <a:r>
              <a:rPr lang="en-GB" dirty="0"/>
              <a:t> možete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telefonom</a:t>
            </a:r>
            <a:r>
              <a:rPr lang="en-GB" dirty="0"/>
              <a:t> bez </a:t>
            </a:r>
            <a:r>
              <a:rPr lang="en-GB" dirty="0" err="1"/>
              <a:t>dodatnih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posebnih</a:t>
            </a:r>
            <a:r>
              <a:rPr lang="en-GB" dirty="0"/>
              <a:t> roaming </a:t>
            </a:r>
            <a:r>
              <a:rPr lang="en-GB" dirty="0" err="1"/>
              <a:t>cijena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Ne </a:t>
            </a:r>
            <a:r>
              <a:rPr lang="en-GB" dirty="0" err="1"/>
              <a:t>morate</a:t>
            </a:r>
            <a:r>
              <a:rPr lang="en-GB" dirty="0"/>
              <a:t> </a:t>
            </a:r>
            <a:r>
              <a:rPr lang="en-GB" dirty="0" err="1"/>
              <a:t>novac</a:t>
            </a:r>
            <a:r>
              <a:rPr lang="en-GB" dirty="0"/>
              <a:t> </a:t>
            </a:r>
            <a:r>
              <a:rPr lang="en-GB" dirty="0" err="1"/>
              <a:t>mijenjati</a:t>
            </a:r>
            <a:r>
              <a:rPr lang="en-GB" dirty="0"/>
              <a:t> u </a:t>
            </a:r>
            <a:r>
              <a:rPr lang="en-GB" dirty="0" err="1"/>
              <a:t>norveške</a:t>
            </a:r>
            <a:r>
              <a:rPr lang="en-GB" dirty="0"/>
              <a:t> </a:t>
            </a:r>
            <a:r>
              <a:rPr lang="en-GB" dirty="0" err="1"/>
              <a:t>krune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se </a:t>
            </a:r>
            <a:r>
              <a:rPr lang="en-GB" dirty="0" err="1"/>
              <a:t>apsolutno</a:t>
            </a:r>
            <a:r>
              <a:rPr lang="en-GB" dirty="0"/>
              <a:t> </a:t>
            </a:r>
            <a:r>
              <a:rPr lang="en-GB" dirty="0" err="1"/>
              <a:t>svugdje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plaćati</a:t>
            </a:r>
            <a:r>
              <a:rPr lang="en-GB" dirty="0"/>
              <a:t> </a:t>
            </a:r>
            <a:r>
              <a:rPr lang="en-GB" dirty="0" err="1"/>
              <a:t>karticom</a:t>
            </a:r>
            <a:r>
              <a:rPr lang="en-GB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Obvezno</a:t>
            </a:r>
            <a:r>
              <a:rPr lang="en-GB" dirty="0"/>
              <a:t> </a:t>
            </a:r>
            <a:r>
              <a:rPr lang="en-GB" dirty="0" err="1"/>
              <a:t>provjeriti</a:t>
            </a:r>
            <a:r>
              <a:rPr lang="en-GB" dirty="0"/>
              <a:t> </a:t>
            </a:r>
            <a:r>
              <a:rPr lang="en-GB" dirty="0" err="1"/>
              <a:t>prosječne</a:t>
            </a:r>
            <a:r>
              <a:rPr lang="en-GB" dirty="0"/>
              <a:t> temperature u </a:t>
            </a:r>
            <a:r>
              <a:rPr lang="en-GB" dirty="0" err="1"/>
              <a:t>periodu</a:t>
            </a:r>
            <a:r>
              <a:rPr lang="en-GB" dirty="0"/>
              <a:t> </a:t>
            </a:r>
            <a:r>
              <a:rPr lang="en-GB" dirty="0" err="1"/>
              <a:t>mobilnosti</a:t>
            </a:r>
            <a:r>
              <a:rPr lang="en-GB" dirty="0"/>
              <a:t>. </a:t>
            </a: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mobilnosti</a:t>
            </a:r>
            <a:r>
              <a:rPr lang="en-GB" dirty="0"/>
              <a:t> bile </a:t>
            </a:r>
            <a:r>
              <a:rPr lang="en-GB" dirty="0" err="1"/>
              <a:t>krajem</a:t>
            </a:r>
            <a:r>
              <a:rPr lang="en-GB" dirty="0"/>
              <a:t> </a:t>
            </a:r>
            <a:r>
              <a:rPr lang="en-GB" dirty="0" err="1"/>
              <a:t>svibnja</a:t>
            </a:r>
            <a:r>
              <a:rPr lang="en-GB" dirty="0"/>
              <a:t>, </a:t>
            </a:r>
            <a:r>
              <a:rPr lang="en-GB" dirty="0" err="1"/>
              <a:t>dočekale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nas</a:t>
            </a:r>
            <a:r>
              <a:rPr lang="en-GB" dirty="0"/>
              <a:t> </a:t>
            </a:r>
            <a:r>
              <a:rPr lang="en-GB" dirty="0" err="1"/>
              <a:t>prilično</a:t>
            </a:r>
            <a:r>
              <a:rPr lang="en-GB" dirty="0"/>
              <a:t> </a:t>
            </a:r>
            <a:r>
              <a:rPr lang="en-GB" dirty="0" err="1"/>
              <a:t>niske</a:t>
            </a:r>
            <a:r>
              <a:rPr lang="en-GB" dirty="0"/>
              <a:t> temperature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velike</a:t>
            </a:r>
            <a:r>
              <a:rPr lang="en-GB" dirty="0"/>
              <a:t> </a:t>
            </a:r>
            <a:r>
              <a:rPr lang="en-GB" dirty="0" err="1"/>
              <a:t>temperaturne</a:t>
            </a:r>
            <a:r>
              <a:rPr lang="en-GB" dirty="0"/>
              <a:t> </a:t>
            </a:r>
            <a:r>
              <a:rPr lang="en-GB" dirty="0" err="1"/>
              <a:t>oscilacije</a:t>
            </a:r>
            <a:r>
              <a:rPr lang="en-GB" dirty="0"/>
              <a:t>, </a:t>
            </a:r>
            <a:r>
              <a:rPr lang="en-GB" dirty="0" err="1"/>
              <a:t>primjerice</a:t>
            </a:r>
            <a:r>
              <a:rPr lang="en-GB" dirty="0"/>
              <a:t> od 15 </a:t>
            </a:r>
            <a:r>
              <a:rPr lang="en-GB" dirty="0" err="1"/>
              <a:t>stupnjeva</a:t>
            </a:r>
            <a:r>
              <a:rPr lang="en-GB" dirty="0"/>
              <a:t> </a:t>
            </a:r>
            <a:r>
              <a:rPr lang="en-GB" dirty="0" err="1"/>
              <a:t>tijekom</a:t>
            </a:r>
            <a:r>
              <a:rPr lang="en-GB" dirty="0"/>
              <a:t> dana do 5 </a:t>
            </a:r>
            <a:r>
              <a:rPr lang="en-GB" dirty="0" err="1"/>
              <a:t>stupnjeva</a:t>
            </a:r>
            <a:r>
              <a:rPr lang="en-GB" dirty="0"/>
              <a:t> </a:t>
            </a:r>
            <a:r>
              <a:rPr lang="en-GB" dirty="0" err="1"/>
              <a:t>navečer</a:t>
            </a:r>
            <a:r>
              <a:rPr lang="en-GB" dirty="0"/>
              <a:t>. Taj je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Norveške</a:t>
            </a:r>
            <a:r>
              <a:rPr lang="en-GB" dirty="0"/>
              <a:t> </a:t>
            </a:r>
            <a:r>
              <a:rPr lang="en-GB" dirty="0" err="1"/>
              <a:t>prilično</a:t>
            </a:r>
            <a:r>
              <a:rPr lang="en-GB" dirty="0"/>
              <a:t> </a:t>
            </a:r>
            <a:r>
              <a:rPr lang="en-GB" dirty="0" err="1"/>
              <a:t>vjetrovit</a:t>
            </a:r>
            <a:r>
              <a:rPr lang="en-GB" dirty="0"/>
              <a:t>, a </a:t>
            </a:r>
            <a:r>
              <a:rPr lang="en-GB" dirty="0" err="1"/>
              <a:t>česte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kiše</a:t>
            </a:r>
            <a:r>
              <a:rPr lang="en-GB" dirty="0"/>
              <a:t>. </a:t>
            </a:r>
            <a:r>
              <a:rPr lang="en-GB" dirty="0" err="1"/>
              <a:t>Praktično</a:t>
            </a:r>
            <a:r>
              <a:rPr lang="en-GB" dirty="0"/>
              <a:t> bi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sobom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</a:t>
            </a:r>
            <a:r>
              <a:rPr lang="en-GB" dirty="0" err="1"/>
              <a:t>imati</a:t>
            </a:r>
            <a:r>
              <a:rPr lang="en-GB" dirty="0"/>
              <a:t> </a:t>
            </a:r>
            <a:r>
              <a:rPr lang="en-GB" dirty="0" err="1"/>
              <a:t>kabanicu</a:t>
            </a:r>
            <a:r>
              <a:rPr lang="en-GB" dirty="0"/>
              <a:t>.</a:t>
            </a:r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pPr algn="just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96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AA3D3-63D1-744A-7F99-C41FA584164A}"/>
              </a:ext>
            </a:extLst>
          </p:cNvPr>
          <p:cNvSpPr txBox="1"/>
          <p:nvPr/>
        </p:nvSpPr>
        <p:spPr>
          <a:xfrm>
            <a:off x="122548" y="131975"/>
            <a:ext cx="8861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err="1"/>
              <a:t>Sveučilište</a:t>
            </a:r>
            <a:r>
              <a:rPr lang="en-GB" sz="2000" b="1" dirty="0"/>
              <a:t> NORD </a:t>
            </a:r>
            <a:r>
              <a:rPr lang="en-GB" sz="2000" dirty="0" err="1"/>
              <a:t>državno</a:t>
            </a:r>
            <a:r>
              <a:rPr lang="en-GB" sz="2000" dirty="0"/>
              <a:t> je </a:t>
            </a:r>
            <a:r>
              <a:rPr lang="en-GB" sz="2000" dirty="0" err="1"/>
              <a:t>sveučilište</a:t>
            </a:r>
            <a:r>
              <a:rPr lang="en-GB" sz="2000" dirty="0"/>
              <a:t> u </a:t>
            </a:r>
            <a:r>
              <a:rPr lang="en-GB" sz="2000" dirty="0" err="1"/>
              <a:t>okruzima</a:t>
            </a:r>
            <a:r>
              <a:rPr lang="en-GB" sz="2000" dirty="0"/>
              <a:t> Nordland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Trondelag</a:t>
            </a:r>
            <a:r>
              <a:rPr lang="en-GB" sz="2000" dirty="0"/>
              <a:t> u </a:t>
            </a:r>
            <a:r>
              <a:rPr lang="en-GB" sz="2000" dirty="0" err="1"/>
              <a:t>Norveškoj</a:t>
            </a:r>
            <a:r>
              <a:rPr lang="en-GB" sz="2000" dirty="0"/>
              <a:t>. Druga je po </a:t>
            </a:r>
            <a:r>
              <a:rPr lang="en-GB" sz="2000" dirty="0" err="1"/>
              <a:t>veličini</a:t>
            </a:r>
            <a:r>
              <a:rPr lang="en-GB" sz="2000" dirty="0"/>
              <a:t> </a:t>
            </a:r>
            <a:r>
              <a:rPr lang="en-GB" sz="2000" dirty="0" err="1"/>
              <a:t>znanstvena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obrazovna</a:t>
            </a:r>
            <a:r>
              <a:rPr lang="en-GB" sz="2000" dirty="0"/>
              <a:t> </a:t>
            </a:r>
            <a:r>
              <a:rPr lang="en-GB" sz="2000" dirty="0" err="1"/>
              <a:t>institucija</a:t>
            </a:r>
            <a:r>
              <a:rPr lang="en-GB" sz="2000" dirty="0"/>
              <a:t> u </a:t>
            </a:r>
            <a:r>
              <a:rPr lang="en-GB" sz="2000" dirty="0" err="1"/>
              <a:t>sjevernom</a:t>
            </a:r>
            <a:r>
              <a:rPr lang="en-GB" sz="2000" dirty="0"/>
              <a:t> </a:t>
            </a:r>
            <a:r>
              <a:rPr lang="en-GB" sz="2000" dirty="0" err="1"/>
              <a:t>dijelu</a:t>
            </a:r>
            <a:r>
              <a:rPr lang="en-GB" sz="2000" dirty="0"/>
              <a:t> </a:t>
            </a:r>
            <a:r>
              <a:rPr lang="en-GB" sz="2000" dirty="0" err="1"/>
              <a:t>Norveške</a:t>
            </a:r>
            <a:r>
              <a:rPr lang="en-GB" sz="2000" dirty="0"/>
              <a:t> s </a:t>
            </a:r>
            <a:r>
              <a:rPr lang="en-GB" sz="2000" dirty="0" err="1"/>
              <a:t>više</a:t>
            </a:r>
            <a:r>
              <a:rPr lang="en-GB" sz="2000" dirty="0"/>
              <a:t> od 11000 </a:t>
            </a:r>
            <a:r>
              <a:rPr lang="en-GB" sz="2000" dirty="0" err="1"/>
              <a:t>studenata</a:t>
            </a:r>
            <a:r>
              <a:rPr lang="en-GB" sz="2000" dirty="0"/>
              <a:t>.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kampusi</a:t>
            </a:r>
            <a:r>
              <a:rPr lang="en-GB" sz="2000" dirty="0"/>
              <a:t> </a:t>
            </a:r>
            <a:r>
              <a:rPr lang="en-GB" sz="2000" dirty="0" err="1"/>
              <a:t>nalaze</a:t>
            </a:r>
            <a:r>
              <a:rPr lang="en-GB" sz="2000" dirty="0"/>
              <a:t> se u </a:t>
            </a:r>
            <a:r>
              <a:rPr lang="en-GB" sz="2000" dirty="0" err="1"/>
              <a:t>Bodou</a:t>
            </a:r>
            <a:r>
              <a:rPr lang="en-GB" sz="2000" dirty="0"/>
              <a:t>, </a:t>
            </a:r>
            <a:r>
              <a:rPr lang="en-GB" sz="2000" dirty="0" err="1"/>
              <a:t>gradiću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samom</a:t>
            </a:r>
            <a:r>
              <a:rPr lang="en-GB" sz="2000" dirty="0"/>
              <a:t> </a:t>
            </a:r>
            <a:r>
              <a:rPr lang="en-GB" sz="2000" dirty="0" err="1"/>
              <a:t>sjeveru</a:t>
            </a:r>
            <a:r>
              <a:rPr lang="en-GB" sz="2000" dirty="0"/>
              <a:t> </a:t>
            </a:r>
            <a:r>
              <a:rPr lang="en-GB" sz="2000" dirty="0" err="1"/>
              <a:t>zemlje</a:t>
            </a:r>
            <a:r>
              <a:rPr lang="en-GB" sz="2000" dirty="0"/>
              <a:t>, u </a:t>
            </a:r>
            <a:r>
              <a:rPr lang="en-GB" sz="2000" dirty="0" err="1"/>
              <a:t>arktičkom</a:t>
            </a:r>
            <a:r>
              <a:rPr lang="en-GB" sz="2000" dirty="0"/>
              <a:t> </a:t>
            </a:r>
            <a:r>
              <a:rPr lang="en-GB" sz="2000" dirty="0" err="1"/>
              <a:t>krugu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Levangeru</a:t>
            </a:r>
            <a:r>
              <a:rPr lang="en-GB" sz="2000" dirty="0"/>
              <a:t>, </a:t>
            </a:r>
            <a:r>
              <a:rPr lang="en-GB" sz="2000" dirty="0" err="1"/>
              <a:t>gradiću</a:t>
            </a:r>
            <a:r>
              <a:rPr lang="en-GB" sz="2000" dirty="0"/>
              <a:t> </a:t>
            </a:r>
            <a:r>
              <a:rPr lang="en-GB" sz="2000" dirty="0" err="1"/>
              <a:t>udaljenom</a:t>
            </a:r>
            <a:r>
              <a:rPr lang="en-GB" sz="2000" dirty="0"/>
              <a:t> </a:t>
            </a:r>
            <a:r>
              <a:rPr lang="en-GB" sz="2000" dirty="0" err="1"/>
              <a:t>osamdesetak</a:t>
            </a:r>
            <a:r>
              <a:rPr lang="en-GB" sz="2000" dirty="0"/>
              <a:t> km od </a:t>
            </a:r>
            <a:r>
              <a:rPr lang="en-GB" sz="2000" dirty="0" err="1"/>
              <a:t>Trondheima</a:t>
            </a:r>
            <a:r>
              <a:rPr lang="en-GB" sz="2000" dirty="0"/>
              <a:t>. Pored </a:t>
            </a:r>
            <a:r>
              <a:rPr lang="en-GB" sz="2000" dirty="0" err="1"/>
              <a:t>njih</a:t>
            </a:r>
            <a:r>
              <a:rPr lang="en-GB" sz="2000" dirty="0"/>
              <a:t> </a:t>
            </a:r>
            <a:r>
              <a:rPr lang="en-GB" sz="2000" dirty="0" err="1"/>
              <a:t>postoji</a:t>
            </a:r>
            <a:r>
              <a:rPr lang="en-GB" sz="2000" dirty="0"/>
              <a:t> </a:t>
            </a:r>
            <a:r>
              <a:rPr lang="en-GB" sz="2000" dirty="0" err="1"/>
              <a:t>još</a:t>
            </a:r>
            <a:r>
              <a:rPr lang="en-GB" sz="2000" dirty="0"/>
              <a:t> </a:t>
            </a:r>
            <a:r>
              <a:rPr lang="en-GB" sz="2000" dirty="0" err="1"/>
              <a:t>sedam</a:t>
            </a:r>
            <a:r>
              <a:rPr lang="en-GB" sz="2000" dirty="0"/>
              <a:t> </a:t>
            </a:r>
            <a:r>
              <a:rPr lang="en-GB" sz="2000" dirty="0" err="1"/>
              <a:t>kampusa</a:t>
            </a:r>
            <a:r>
              <a:rPr lang="en-GB" sz="2000" dirty="0"/>
              <a:t> u </a:t>
            </a:r>
            <a:r>
              <a:rPr lang="en-GB" sz="2000" dirty="0" err="1"/>
              <a:t>gradovima</a:t>
            </a:r>
            <a:r>
              <a:rPr lang="en-GB" sz="2000" dirty="0"/>
              <a:t> Mo </a:t>
            </a:r>
            <a:r>
              <a:rPr lang="en-GB" sz="2000" dirty="0" err="1"/>
              <a:t>i</a:t>
            </a:r>
            <a:r>
              <a:rPr lang="en-GB" sz="2000" dirty="0"/>
              <a:t> Rana, Namsos, </a:t>
            </a:r>
            <a:r>
              <a:rPr lang="en-GB" sz="2000" dirty="0" err="1"/>
              <a:t>Nesna</a:t>
            </a:r>
            <a:r>
              <a:rPr lang="en-GB" sz="2000" dirty="0"/>
              <a:t>, </a:t>
            </a:r>
            <a:r>
              <a:rPr lang="en-GB" sz="2000" dirty="0" err="1"/>
              <a:t>Sandnessjoen</a:t>
            </a:r>
            <a:r>
              <a:rPr lang="en-GB" sz="2000" dirty="0"/>
              <a:t>, Steinkjer, </a:t>
            </a:r>
            <a:r>
              <a:rPr lang="en-GB" sz="2000" dirty="0" err="1"/>
              <a:t>Stjordalshalsen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Vesteralen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err="1"/>
              <a:t>Sveučilište</a:t>
            </a:r>
            <a:r>
              <a:rPr lang="en-GB" sz="2000" dirty="0"/>
              <a:t> </a:t>
            </a:r>
            <a:r>
              <a:rPr lang="en-GB" sz="2000" dirty="0" err="1"/>
              <a:t>razvija</a:t>
            </a:r>
            <a:r>
              <a:rPr lang="en-GB" sz="2000" dirty="0"/>
              <a:t> </a:t>
            </a:r>
            <a:r>
              <a:rPr lang="en-GB" sz="2000" dirty="0" err="1"/>
              <a:t>obrazovne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istraživačke</a:t>
            </a:r>
            <a:r>
              <a:rPr lang="en-GB" sz="2000" dirty="0"/>
              <a:t> </a:t>
            </a:r>
            <a:r>
              <a:rPr lang="en-GB" sz="2000" dirty="0" err="1"/>
              <a:t>programe</a:t>
            </a:r>
            <a:r>
              <a:rPr lang="en-GB" sz="2000" dirty="0"/>
              <a:t> s </a:t>
            </a:r>
            <a:r>
              <a:rPr lang="en-GB" sz="2000" dirty="0" err="1"/>
              <a:t>naglaskom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plavi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zeleni</a:t>
            </a:r>
            <a:r>
              <a:rPr lang="en-GB" sz="2000" dirty="0"/>
              <a:t> </a:t>
            </a:r>
            <a:r>
              <a:rPr lang="en-GB" sz="2000" dirty="0" err="1"/>
              <a:t>rast</a:t>
            </a:r>
            <a:r>
              <a:rPr lang="en-GB" sz="2000" dirty="0"/>
              <a:t>, </a:t>
            </a:r>
            <a:r>
              <a:rPr lang="en-GB" sz="2000" dirty="0" err="1"/>
              <a:t>inovacije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poduzetništvo</a:t>
            </a:r>
            <a:r>
              <a:rPr lang="en-GB" sz="2000" dirty="0"/>
              <a:t>,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socijalnu</a:t>
            </a:r>
            <a:r>
              <a:rPr lang="en-GB" sz="2000" dirty="0"/>
              <a:t> </a:t>
            </a:r>
            <a:r>
              <a:rPr lang="en-GB" sz="2000" dirty="0" err="1"/>
              <a:t>skrb</a:t>
            </a:r>
            <a:r>
              <a:rPr lang="en-GB" sz="2000" dirty="0"/>
              <a:t>, </a:t>
            </a:r>
            <a:r>
              <a:rPr lang="en-GB" sz="2000" dirty="0" err="1"/>
              <a:t>zdravstvo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obrazovanje</a:t>
            </a:r>
            <a:r>
              <a:rPr lang="en-GB" sz="2000" dirty="0"/>
              <a:t>. </a:t>
            </a:r>
            <a:r>
              <a:rPr lang="en-GB" sz="2000" dirty="0" err="1"/>
              <a:t>Sveučilište</a:t>
            </a:r>
            <a:r>
              <a:rPr lang="en-GB" sz="2000" dirty="0"/>
              <a:t> Nord </a:t>
            </a:r>
            <a:r>
              <a:rPr lang="en-GB" sz="2000" dirty="0" err="1"/>
              <a:t>nudi</a:t>
            </a:r>
            <a:r>
              <a:rPr lang="en-GB" sz="2000" dirty="0"/>
              <a:t> 180 </a:t>
            </a:r>
            <a:r>
              <a:rPr lang="en-GB" sz="2000" dirty="0" err="1"/>
              <a:t>programa</a:t>
            </a:r>
            <a:r>
              <a:rPr lang="en-GB" sz="2000" dirty="0"/>
              <a:t> </a:t>
            </a:r>
            <a:r>
              <a:rPr lang="en-GB" sz="2000" dirty="0" err="1"/>
              <a:t>unutar</a:t>
            </a:r>
            <a:r>
              <a:rPr lang="en-GB" sz="2000" dirty="0"/>
              <a:t> </a:t>
            </a:r>
            <a:r>
              <a:rPr lang="en-GB" sz="2000" dirty="0" err="1"/>
              <a:t>sveučilišnih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stručnih</a:t>
            </a:r>
            <a:r>
              <a:rPr lang="en-GB" sz="2000" dirty="0"/>
              <a:t> </a:t>
            </a:r>
            <a:r>
              <a:rPr lang="en-GB" sz="2000" dirty="0" err="1"/>
              <a:t>studija</a:t>
            </a:r>
            <a:r>
              <a:rPr lang="en-GB" sz="2000" dirty="0"/>
              <a:t>, </a:t>
            </a:r>
            <a:r>
              <a:rPr lang="en-GB" sz="2000" dirty="0" err="1"/>
              <a:t>uključujući</a:t>
            </a:r>
            <a:r>
              <a:rPr lang="en-GB" sz="2000" dirty="0"/>
              <a:t> </a:t>
            </a:r>
            <a:r>
              <a:rPr lang="en-GB" sz="2000" dirty="0" err="1"/>
              <a:t>područja</a:t>
            </a:r>
            <a:r>
              <a:rPr lang="en-GB" sz="2000" dirty="0"/>
              <a:t> </a:t>
            </a:r>
            <a:r>
              <a:rPr lang="en-GB" sz="2000" dirty="0" err="1"/>
              <a:t>biologije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akvakulture</a:t>
            </a:r>
            <a:r>
              <a:rPr lang="en-GB" sz="2000" dirty="0"/>
              <a:t>, </a:t>
            </a:r>
            <a:r>
              <a:rPr lang="en-GB" sz="2000" dirty="0" err="1"/>
              <a:t>sociologiju</a:t>
            </a:r>
            <a:r>
              <a:rPr lang="en-GB" sz="2000" dirty="0"/>
              <a:t>, </a:t>
            </a:r>
            <a:r>
              <a:rPr lang="en-GB" sz="2000" dirty="0" err="1"/>
              <a:t>poslovnu</a:t>
            </a:r>
            <a:r>
              <a:rPr lang="en-GB" sz="2000" dirty="0"/>
              <a:t> </a:t>
            </a:r>
            <a:r>
              <a:rPr lang="en-GB" sz="2000" dirty="0" err="1"/>
              <a:t>školu</a:t>
            </a:r>
            <a:r>
              <a:rPr lang="en-GB" sz="2000" dirty="0"/>
              <a:t>, </a:t>
            </a:r>
            <a:r>
              <a:rPr lang="en-GB" sz="2000" dirty="0" err="1"/>
              <a:t>zdravstvene</a:t>
            </a:r>
            <a:r>
              <a:rPr lang="en-GB" sz="2000" dirty="0"/>
              <a:t> </a:t>
            </a:r>
            <a:r>
              <a:rPr lang="en-GB" sz="2000" dirty="0" err="1"/>
              <a:t>studije</a:t>
            </a:r>
            <a:r>
              <a:rPr lang="en-GB" sz="2000" dirty="0"/>
              <a:t>, </a:t>
            </a:r>
            <a:r>
              <a:rPr lang="en-GB" sz="2000" dirty="0" err="1"/>
              <a:t>učiteljski</a:t>
            </a:r>
            <a:r>
              <a:rPr lang="en-GB" sz="2000" dirty="0"/>
              <a:t> </a:t>
            </a:r>
            <a:r>
              <a:rPr lang="en-GB" sz="2000" dirty="0" err="1"/>
              <a:t>studij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umjetničke</a:t>
            </a:r>
            <a:r>
              <a:rPr lang="en-GB" sz="2000" dirty="0"/>
              <a:t> </a:t>
            </a:r>
            <a:r>
              <a:rPr lang="en-GB" sz="2000" dirty="0" err="1"/>
              <a:t>smjerove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err="1"/>
              <a:t>Sveučilište</a:t>
            </a:r>
            <a:r>
              <a:rPr lang="en-GB" sz="2000" dirty="0"/>
              <a:t> NORD </a:t>
            </a:r>
            <a:r>
              <a:rPr lang="en-GB" sz="2000" dirty="0" err="1"/>
              <a:t>jedan</a:t>
            </a:r>
            <a:r>
              <a:rPr lang="en-GB" sz="2000" dirty="0"/>
              <a:t> je od </a:t>
            </a:r>
            <a:r>
              <a:rPr lang="en-GB" sz="2000" dirty="0" err="1"/>
              <a:t>članova</a:t>
            </a:r>
            <a:r>
              <a:rPr lang="en-GB" sz="2000" dirty="0"/>
              <a:t> </a:t>
            </a:r>
            <a:r>
              <a:rPr lang="en-GB" sz="2000" dirty="0" err="1"/>
              <a:t>Sveučilišta</a:t>
            </a:r>
            <a:r>
              <a:rPr lang="en-GB" sz="2000" dirty="0"/>
              <a:t> </a:t>
            </a:r>
            <a:r>
              <a:rPr lang="en-GB" sz="2000" dirty="0" err="1"/>
              <a:t>Arktik</a:t>
            </a:r>
            <a:r>
              <a:rPr lang="en-GB" sz="2000" dirty="0"/>
              <a:t>, </a:t>
            </a:r>
            <a:r>
              <a:rPr lang="en-GB" sz="2000" dirty="0" err="1"/>
              <a:t>međunarodne</a:t>
            </a:r>
            <a:r>
              <a:rPr lang="en-GB" sz="2000" dirty="0"/>
              <a:t> </a:t>
            </a:r>
            <a:r>
              <a:rPr lang="en-GB" sz="2000" dirty="0" err="1"/>
              <a:t>mreže</a:t>
            </a:r>
            <a:r>
              <a:rPr lang="en-GB" sz="2000" dirty="0"/>
              <a:t> </a:t>
            </a:r>
            <a:r>
              <a:rPr lang="en-GB" sz="2000" dirty="0" err="1"/>
              <a:t>sveučilišta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</a:t>
            </a:r>
            <a:r>
              <a:rPr lang="en-GB" sz="2000" dirty="0" err="1"/>
              <a:t>promiču</a:t>
            </a:r>
            <a:r>
              <a:rPr lang="en-GB" sz="2000" dirty="0"/>
              <a:t> </a:t>
            </a:r>
            <a:r>
              <a:rPr lang="en-GB" sz="2000" dirty="0" err="1"/>
              <a:t>istraživanja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obrazovanje</a:t>
            </a:r>
            <a:r>
              <a:rPr lang="en-GB" sz="2000" dirty="0"/>
              <a:t> u </a:t>
            </a:r>
            <a:r>
              <a:rPr lang="en-GB" sz="2000" dirty="0" err="1"/>
              <a:t>arktičkom</a:t>
            </a:r>
            <a:r>
              <a:rPr lang="en-GB" sz="2000" dirty="0"/>
              <a:t> </a:t>
            </a:r>
            <a:r>
              <a:rPr lang="en-GB" sz="2000" dirty="0" err="1"/>
              <a:t>krugu</a:t>
            </a:r>
            <a:r>
              <a:rPr lang="en-GB" sz="2000" dirty="0"/>
              <a:t>, a NORD </a:t>
            </a:r>
            <a:r>
              <a:rPr lang="en-GB" sz="2000" dirty="0" err="1"/>
              <a:t>pritom</a:t>
            </a:r>
            <a:r>
              <a:rPr lang="en-GB" sz="2000" dirty="0"/>
              <a:t> </a:t>
            </a:r>
            <a:r>
              <a:rPr lang="en-GB" sz="2000" dirty="0" err="1"/>
              <a:t>predstavlja</a:t>
            </a:r>
            <a:r>
              <a:rPr lang="en-GB" sz="2000" dirty="0"/>
              <a:t> </a:t>
            </a:r>
            <a:r>
              <a:rPr lang="en-GB" sz="2000" dirty="0" err="1"/>
              <a:t>svojevrsno</a:t>
            </a:r>
            <a:r>
              <a:rPr lang="en-GB" sz="2000" dirty="0"/>
              <a:t> </a:t>
            </a:r>
            <a:r>
              <a:rPr lang="en-GB" sz="2000" dirty="0" err="1"/>
              <a:t>središte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nudi</a:t>
            </a:r>
            <a:r>
              <a:rPr lang="en-GB" sz="2000" dirty="0"/>
              <a:t> </a:t>
            </a:r>
            <a:r>
              <a:rPr lang="en-GB" sz="2000" dirty="0" err="1"/>
              <a:t>cirkumpolarne</a:t>
            </a:r>
            <a:r>
              <a:rPr lang="en-GB" sz="2000" dirty="0"/>
              <a:t> </a:t>
            </a:r>
            <a:r>
              <a:rPr lang="en-GB" sz="2000" dirty="0" err="1"/>
              <a:t>studije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sudjeluje</a:t>
            </a:r>
            <a:r>
              <a:rPr lang="en-GB" sz="2000" dirty="0"/>
              <a:t> u </a:t>
            </a:r>
            <a:r>
              <a:rPr lang="en-GB" sz="2000" dirty="0" err="1"/>
              <a:t>programu</a:t>
            </a:r>
            <a:r>
              <a:rPr lang="en-GB" sz="2000" dirty="0"/>
              <a:t> </a:t>
            </a:r>
            <a:r>
              <a:rPr lang="en-GB" sz="2000" dirty="0" err="1"/>
              <a:t>razmjene</a:t>
            </a:r>
            <a:r>
              <a:rPr lang="en-GB" sz="2000" dirty="0"/>
              <a:t> north2north.</a:t>
            </a:r>
          </a:p>
        </p:txBody>
      </p:sp>
    </p:spTree>
    <p:extLst>
      <p:ext uri="{BB962C8B-B14F-4D97-AF65-F5344CB8AC3E}">
        <p14:creationId xmlns:p14="http://schemas.microsoft.com/office/powerpoint/2010/main" val="19884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A4F0F9-00E7-8747-BC74-A3FB206132BC}"/>
              </a:ext>
            </a:extLst>
          </p:cNvPr>
          <p:cNvSpPr txBox="1">
            <a:spLocks/>
          </p:cNvSpPr>
          <p:nvPr/>
        </p:nvSpPr>
        <p:spPr>
          <a:xfrm>
            <a:off x="171147" y="157878"/>
            <a:ext cx="8801706" cy="636547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r-HR" b="1" dirty="0"/>
              <a:t>Aktivnosti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rezultati</a:t>
            </a:r>
            <a:r>
              <a:rPr lang="en-GB" b="1" dirty="0"/>
              <a:t> </a:t>
            </a:r>
            <a:r>
              <a:rPr lang="en-GB" b="1" dirty="0" err="1"/>
              <a:t>mobilnosti</a:t>
            </a:r>
            <a:r>
              <a:rPr lang="hr-HR" b="1" dirty="0"/>
              <a:t>:</a:t>
            </a:r>
            <a:endParaRPr lang="en-GB" b="1" dirty="0"/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hr-HR" dirty="0"/>
              <a:t>Održana</a:t>
            </a:r>
            <a:r>
              <a:rPr lang="en-GB" dirty="0"/>
              <a:t> </a:t>
            </a:r>
            <a:r>
              <a:rPr lang="en-GB" dirty="0" err="1"/>
              <a:t>predviđena</a:t>
            </a:r>
            <a:r>
              <a:rPr lang="hr-HR" dirty="0"/>
              <a:t> </a:t>
            </a:r>
            <a:r>
              <a:rPr lang="en-GB" dirty="0" err="1"/>
              <a:t>izlaganja</a:t>
            </a:r>
            <a:r>
              <a:rPr lang="en-GB" dirty="0"/>
              <a:t> te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sastanaka</a:t>
            </a:r>
            <a:r>
              <a:rPr lang="hr-HR" dirty="0"/>
              <a:t> s kolegama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Sveučilišta</a:t>
            </a:r>
            <a:r>
              <a:rPr lang="en-GB" dirty="0"/>
              <a:t> NORD. </a:t>
            </a:r>
            <a:r>
              <a:rPr lang="en-GB" dirty="0" err="1"/>
              <a:t>Izlaganja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održana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projekta “DemoS4EU” Horizon Europe, a koji je </a:t>
            </a:r>
            <a:r>
              <a:rPr lang="en-GB" dirty="0" err="1"/>
              <a:t>usmjeren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kulturu</a:t>
            </a:r>
            <a:r>
              <a:rPr lang="en-GB" dirty="0"/>
              <a:t>, </a:t>
            </a:r>
            <a:r>
              <a:rPr lang="en-GB" dirty="0" err="1"/>
              <a:t>kreativnost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uključivog</a:t>
            </a:r>
            <a:r>
              <a:rPr lang="en-GB" dirty="0"/>
              <a:t> </a:t>
            </a:r>
            <a:r>
              <a:rPr lang="en-GB" dirty="0" err="1"/>
              <a:t>društva</a:t>
            </a:r>
            <a:r>
              <a:rPr lang="en-GB" dirty="0"/>
              <a:t>. 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 err="1"/>
              <a:t>Profesorica</a:t>
            </a:r>
            <a:r>
              <a:rPr lang="en-GB" dirty="0"/>
              <a:t> dr. sc. Ivana </a:t>
            </a:r>
            <a:r>
              <a:rPr lang="en-GB" dirty="0" err="1"/>
              <a:t>Restović</a:t>
            </a:r>
            <a:r>
              <a:rPr lang="en-GB" dirty="0"/>
              <a:t> </a:t>
            </a:r>
            <a:r>
              <a:rPr lang="en-GB" dirty="0" err="1"/>
              <a:t>održala</a:t>
            </a:r>
            <a:r>
              <a:rPr lang="en-GB" dirty="0"/>
              <a:t> je </a:t>
            </a:r>
            <a:r>
              <a:rPr lang="en-GB" dirty="0" err="1"/>
              <a:t>zanimljivo</a:t>
            </a:r>
            <a:r>
              <a:rPr lang="en-GB" dirty="0"/>
              <a:t> </a:t>
            </a:r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Education for Sustainability.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 err="1"/>
              <a:t>Profesorica</a:t>
            </a:r>
            <a:r>
              <a:rPr lang="en-GB" dirty="0"/>
              <a:t> dr. sc. Marita Brčić </a:t>
            </a:r>
            <a:r>
              <a:rPr lang="en-GB" dirty="0" err="1"/>
              <a:t>Kuljiš</a:t>
            </a:r>
            <a:r>
              <a:rPr lang="en-GB" dirty="0"/>
              <a:t> </a:t>
            </a:r>
            <a:r>
              <a:rPr lang="en-GB" dirty="0" err="1"/>
              <a:t>izlagala</a:t>
            </a:r>
            <a:r>
              <a:rPr lang="en-GB" dirty="0"/>
              <a:t> je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Artificial Intelligence and Freedom of Speech.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/>
              <a:t>Dr. sc. Renata Relja </a:t>
            </a:r>
            <a:r>
              <a:rPr lang="en-GB" dirty="0" err="1"/>
              <a:t>govorila</a:t>
            </a:r>
            <a:r>
              <a:rPr lang="en-GB" dirty="0"/>
              <a:t> je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The Street as a Stage; </a:t>
            </a:r>
            <a:r>
              <a:rPr lang="en-GB" i="1" dirty="0" err="1"/>
              <a:t>Etnography</a:t>
            </a:r>
            <a:r>
              <a:rPr lang="en-GB" i="1" dirty="0"/>
              <a:t> of Street Performance.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/>
              <a:t>Dr. sc. Helena Burić </a:t>
            </a:r>
            <a:r>
              <a:rPr lang="en-GB" dirty="0" err="1"/>
              <a:t>izlagala</a:t>
            </a:r>
            <a:r>
              <a:rPr lang="en-GB" dirty="0"/>
              <a:t> je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19</a:t>
            </a:r>
            <a:r>
              <a:rPr lang="en-GB" i="1" baseline="30000" dirty="0"/>
              <a:t>th</a:t>
            </a:r>
            <a:r>
              <a:rPr lang="en-GB" i="1" dirty="0"/>
              <a:t> Century Croatian Culture and Croatian Romanticism.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 err="1"/>
              <a:t>Sudjelovale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brojnim</a:t>
            </a:r>
            <a:r>
              <a:rPr lang="en-GB" dirty="0"/>
              <a:t>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aktivnostima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okruglog</a:t>
            </a:r>
            <a:r>
              <a:rPr lang="en-GB" dirty="0"/>
              <a:t> stola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Citizenship, Democracy and Inclusion,</a:t>
            </a:r>
            <a:r>
              <a:rPr lang="en-GB" dirty="0"/>
              <a:t> </a:t>
            </a:r>
            <a:r>
              <a:rPr lang="en-GB" dirty="0" err="1"/>
              <a:t>imale</a:t>
            </a:r>
            <a:r>
              <a:rPr lang="en-GB" dirty="0"/>
              <a:t> </a:t>
            </a:r>
            <a:r>
              <a:rPr lang="en-GB" dirty="0" err="1"/>
              <a:t>priliku</a:t>
            </a:r>
            <a:r>
              <a:rPr lang="en-GB" dirty="0"/>
              <a:t> </a:t>
            </a:r>
            <a:r>
              <a:rPr lang="en-GB" dirty="0" err="1"/>
              <a:t>razgovarati</a:t>
            </a:r>
            <a:r>
              <a:rPr lang="en-GB" dirty="0"/>
              <a:t> s </a:t>
            </a:r>
            <a:r>
              <a:rPr lang="en-GB" dirty="0" err="1"/>
              <a:t>kolegama</a:t>
            </a:r>
            <a:r>
              <a:rPr lang="en-GB" dirty="0"/>
              <a:t> s Faculty of Education, Arts and Culture, </a:t>
            </a:r>
            <a:r>
              <a:rPr lang="en-GB" dirty="0" err="1"/>
              <a:t>upoznale</a:t>
            </a:r>
            <a:r>
              <a:rPr lang="en-GB" dirty="0"/>
              <a:t> se s </a:t>
            </a:r>
            <a:r>
              <a:rPr lang="en-GB" dirty="0" err="1"/>
              <a:t>njihovim</a:t>
            </a:r>
            <a:r>
              <a:rPr lang="en-GB" dirty="0"/>
              <a:t> </a:t>
            </a:r>
            <a:r>
              <a:rPr lang="en-GB" dirty="0" err="1"/>
              <a:t>studijskim</a:t>
            </a:r>
            <a:r>
              <a:rPr lang="en-GB" dirty="0"/>
              <a:t> </a:t>
            </a:r>
            <a:r>
              <a:rPr lang="en-GB" dirty="0" err="1"/>
              <a:t>programima</a:t>
            </a:r>
            <a:r>
              <a:rPr lang="en-GB" dirty="0"/>
              <a:t>, </a:t>
            </a:r>
            <a:r>
              <a:rPr lang="en-GB" dirty="0" err="1"/>
              <a:t>prilikama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Sveučilište</a:t>
            </a:r>
            <a:r>
              <a:rPr lang="en-GB" dirty="0"/>
              <a:t> NORD </a:t>
            </a:r>
            <a:r>
              <a:rPr lang="en-GB" dirty="0" err="1"/>
              <a:t>nudi</a:t>
            </a:r>
            <a:r>
              <a:rPr lang="en-GB" dirty="0"/>
              <a:t> </a:t>
            </a:r>
            <a:r>
              <a:rPr lang="en-GB" dirty="0" err="1"/>
              <a:t>stranim</a:t>
            </a:r>
            <a:r>
              <a:rPr lang="en-GB" dirty="0"/>
              <a:t> </a:t>
            </a:r>
            <a:r>
              <a:rPr lang="en-GB" dirty="0" err="1"/>
              <a:t>studentima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naporima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ulažu</a:t>
            </a:r>
            <a:r>
              <a:rPr lang="en-GB" dirty="0"/>
              <a:t> u </a:t>
            </a:r>
            <a:r>
              <a:rPr lang="en-GB" dirty="0" err="1"/>
              <a:t>internacionalizaciju</a:t>
            </a:r>
            <a:r>
              <a:rPr lang="en-GB" dirty="0"/>
              <a:t>. 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endParaRPr lang="hr-HR" sz="18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572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A286F-C292-AB68-A559-50484BD23440}"/>
              </a:ext>
            </a:extLst>
          </p:cNvPr>
          <p:cNvSpPr txBox="1"/>
          <p:nvPr/>
        </p:nvSpPr>
        <p:spPr>
          <a:xfrm>
            <a:off x="117987" y="216310"/>
            <a:ext cx="89080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Razmotrene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mogućnosti</a:t>
            </a:r>
            <a:r>
              <a:rPr lang="en-GB" sz="2000" dirty="0"/>
              <a:t>  </a:t>
            </a:r>
            <a:r>
              <a:rPr lang="en-GB" sz="2000" dirty="0" err="1"/>
              <a:t>buduće</a:t>
            </a:r>
            <a:r>
              <a:rPr lang="en-GB" sz="2000" dirty="0"/>
              <a:t> </a:t>
            </a:r>
            <a:r>
              <a:rPr lang="en-GB" sz="2000" dirty="0" err="1"/>
              <a:t>suradnje</a:t>
            </a:r>
            <a:r>
              <a:rPr lang="en-GB" sz="2000" dirty="0"/>
              <a:t> u </a:t>
            </a:r>
            <a:r>
              <a:rPr lang="en-GB" sz="2000" dirty="0" err="1"/>
              <a:t>vidu</a:t>
            </a:r>
            <a:r>
              <a:rPr lang="en-GB" sz="2000" dirty="0"/>
              <a:t> </a:t>
            </a:r>
            <a:r>
              <a:rPr lang="en-GB" sz="2000" dirty="0" err="1"/>
              <a:t>znanstvenih</a:t>
            </a:r>
            <a:r>
              <a:rPr lang="en-GB" sz="2000" dirty="0"/>
              <a:t> </a:t>
            </a:r>
            <a:r>
              <a:rPr lang="en-GB" sz="2000" dirty="0" err="1"/>
              <a:t>istraživačkih</a:t>
            </a:r>
            <a:r>
              <a:rPr lang="en-GB" sz="2000" dirty="0"/>
              <a:t> </a:t>
            </a:r>
            <a:r>
              <a:rPr lang="en-GB" sz="2000" dirty="0" err="1"/>
              <a:t>projekata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nastavka</a:t>
            </a:r>
            <a:r>
              <a:rPr lang="en-GB" sz="2000" dirty="0"/>
              <a:t> </a:t>
            </a:r>
            <a:r>
              <a:rPr lang="en-GB" sz="2000" dirty="0" err="1"/>
              <a:t>suradnje</a:t>
            </a:r>
            <a:r>
              <a:rPr lang="en-GB" sz="2000" dirty="0"/>
              <a:t>, </a:t>
            </a:r>
            <a:r>
              <a:rPr lang="en-GB" sz="2000" dirty="0" err="1"/>
              <a:t>posebice</a:t>
            </a:r>
            <a:r>
              <a:rPr lang="en-GB" sz="2000" dirty="0"/>
              <a:t> u </a:t>
            </a:r>
            <a:r>
              <a:rPr lang="en-GB" sz="2000" dirty="0" err="1"/>
              <a:t>okviru</a:t>
            </a:r>
            <a:r>
              <a:rPr lang="en-GB" sz="2000" dirty="0"/>
              <a:t> ERASMUS+ </a:t>
            </a:r>
            <a:r>
              <a:rPr lang="en-GB" sz="2000" dirty="0" err="1"/>
              <a:t>programa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mobilnosti</a:t>
            </a:r>
            <a:r>
              <a:rPr lang="en-GB" sz="2000" dirty="0"/>
              <a:t> </a:t>
            </a:r>
            <a:r>
              <a:rPr lang="en-GB" sz="2000" dirty="0" err="1"/>
              <a:t>studenata</a:t>
            </a:r>
            <a:r>
              <a:rPr lang="en-GB" sz="2000" dirty="0"/>
              <a:t> te </a:t>
            </a:r>
            <a:r>
              <a:rPr lang="en-GB" sz="2000" dirty="0" err="1"/>
              <a:t>nastavnog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nenastavnog</a:t>
            </a:r>
            <a:r>
              <a:rPr lang="en-GB" sz="2000" dirty="0"/>
              <a:t> </a:t>
            </a:r>
            <a:r>
              <a:rPr lang="en-GB" sz="2000" dirty="0" err="1"/>
              <a:t>osoblja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Erasmus+ </a:t>
            </a:r>
            <a:r>
              <a:rPr lang="en-GB" sz="2000" dirty="0" err="1"/>
              <a:t>mobilnost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Sveučilište</a:t>
            </a:r>
            <a:r>
              <a:rPr lang="en-GB" sz="2000" dirty="0"/>
              <a:t> NORD u </a:t>
            </a:r>
            <a:r>
              <a:rPr lang="en-GB" sz="2000" dirty="0" err="1"/>
              <a:t>Levangeru</a:t>
            </a:r>
            <a:r>
              <a:rPr lang="en-GB" sz="2000" dirty="0"/>
              <a:t> </a:t>
            </a:r>
            <a:r>
              <a:rPr lang="en-GB" sz="2000" dirty="0" err="1"/>
              <a:t>bila</a:t>
            </a:r>
            <a:r>
              <a:rPr lang="en-GB" sz="2000" dirty="0"/>
              <a:t> je </a:t>
            </a:r>
            <a:r>
              <a:rPr lang="en-GB" sz="2000" dirty="0" err="1"/>
              <a:t>iznimno</a:t>
            </a:r>
            <a:r>
              <a:rPr lang="en-GB" sz="2000" dirty="0"/>
              <a:t> </a:t>
            </a:r>
            <a:r>
              <a:rPr lang="en-GB" sz="2000" dirty="0" err="1"/>
              <a:t>vrijedno</a:t>
            </a:r>
            <a:r>
              <a:rPr lang="en-GB" sz="2000" dirty="0"/>
              <a:t> </a:t>
            </a:r>
            <a:r>
              <a:rPr lang="en-GB" sz="2000" dirty="0" err="1"/>
              <a:t>međunarodno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interkulturno</a:t>
            </a:r>
            <a:r>
              <a:rPr lang="en-GB" sz="2000" dirty="0"/>
              <a:t> </a:t>
            </a:r>
            <a:r>
              <a:rPr lang="en-GB" sz="2000" dirty="0" err="1"/>
              <a:t>iskustvo</a:t>
            </a:r>
            <a:r>
              <a:rPr lang="en-GB" sz="2000" dirty="0"/>
              <a:t>,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nam</a:t>
            </a:r>
            <a:r>
              <a:rPr lang="en-GB" sz="2000" dirty="0"/>
              <a:t> je </a:t>
            </a:r>
            <a:r>
              <a:rPr lang="en-GB" sz="2000" dirty="0" err="1"/>
              <a:t>pružilo</a:t>
            </a:r>
            <a:r>
              <a:rPr lang="en-GB" sz="2000" dirty="0"/>
              <a:t> </a:t>
            </a:r>
            <a:r>
              <a:rPr lang="en-GB" sz="2000" dirty="0" err="1"/>
              <a:t>mogućnost</a:t>
            </a:r>
            <a:r>
              <a:rPr lang="en-GB" sz="2000" dirty="0"/>
              <a:t> </a:t>
            </a:r>
            <a:r>
              <a:rPr lang="en-GB" sz="2000" dirty="0" err="1"/>
              <a:t>dodatnoga</a:t>
            </a:r>
            <a:r>
              <a:rPr lang="en-GB" sz="2000" dirty="0"/>
              <a:t> </a:t>
            </a:r>
            <a:r>
              <a:rPr lang="en-GB" sz="2000" dirty="0" err="1"/>
              <a:t>razvijanja</a:t>
            </a:r>
            <a:r>
              <a:rPr lang="en-GB" sz="2000" dirty="0"/>
              <a:t> </a:t>
            </a:r>
            <a:r>
              <a:rPr lang="en-GB" sz="2000" dirty="0" err="1"/>
              <a:t>vlastitih</a:t>
            </a:r>
            <a:r>
              <a:rPr lang="en-GB" sz="2000" dirty="0"/>
              <a:t> </a:t>
            </a:r>
            <a:r>
              <a:rPr lang="en-GB" sz="2000" dirty="0" err="1"/>
              <a:t>nastavnih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stručnih</a:t>
            </a:r>
            <a:r>
              <a:rPr lang="en-GB" sz="2000" dirty="0"/>
              <a:t> </a:t>
            </a:r>
            <a:r>
              <a:rPr lang="en-GB" sz="2000" dirty="0" err="1"/>
              <a:t>vještina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kompetencija</a:t>
            </a:r>
            <a:r>
              <a:rPr lang="en-GB" sz="2000" dirty="0"/>
              <a:t>, </a:t>
            </a:r>
            <a:r>
              <a:rPr lang="en-GB" sz="2000" dirty="0" err="1"/>
              <a:t>posebice</a:t>
            </a:r>
            <a:r>
              <a:rPr lang="en-GB" sz="2000" dirty="0"/>
              <a:t> </a:t>
            </a:r>
            <a:r>
              <a:rPr lang="en-GB" sz="2000" dirty="0" err="1"/>
              <a:t>onih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potrebne</a:t>
            </a:r>
            <a:r>
              <a:rPr lang="en-GB" sz="2000" dirty="0"/>
              <a:t> u </a:t>
            </a:r>
            <a:r>
              <a:rPr lang="en-GB" sz="2000" dirty="0" err="1"/>
              <a:t>multikulturnom</a:t>
            </a:r>
            <a:r>
              <a:rPr lang="en-GB" sz="2000" dirty="0"/>
              <a:t> </a:t>
            </a:r>
            <a:r>
              <a:rPr lang="en-GB" sz="2000" dirty="0" err="1"/>
              <a:t>okruženju</a:t>
            </a:r>
            <a:r>
              <a:rPr lang="en-GB" sz="2000" dirty="0"/>
              <a:t>, te </a:t>
            </a:r>
            <a:r>
              <a:rPr lang="en-GB" sz="2000" dirty="0" err="1"/>
              <a:t>otvorilo</a:t>
            </a:r>
            <a:r>
              <a:rPr lang="en-GB" sz="2000" dirty="0"/>
              <a:t> </a:t>
            </a:r>
            <a:r>
              <a:rPr lang="en-GB" sz="2000" dirty="0" err="1"/>
              <a:t>prostor</a:t>
            </a:r>
            <a:r>
              <a:rPr lang="en-GB" sz="2000" dirty="0"/>
              <a:t> za </a:t>
            </a:r>
            <a:r>
              <a:rPr lang="en-GB" sz="2000" dirty="0" err="1"/>
              <a:t>daljnje</a:t>
            </a:r>
            <a:r>
              <a:rPr lang="en-GB" sz="2000" dirty="0"/>
              <a:t> </a:t>
            </a:r>
            <a:r>
              <a:rPr lang="en-GB" sz="2000" dirty="0" err="1"/>
              <a:t>razvijanje</a:t>
            </a:r>
            <a:r>
              <a:rPr lang="en-GB" sz="2000" dirty="0"/>
              <a:t> </a:t>
            </a:r>
            <a:r>
              <a:rPr lang="en-GB" sz="2000" dirty="0" err="1"/>
              <a:t>stručnog</a:t>
            </a:r>
            <a:r>
              <a:rPr lang="en-GB" sz="2000" dirty="0"/>
              <a:t>, </a:t>
            </a:r>
            <a:r>
              <a:rPr lang="en-GB" sz="2000" dirty="0" err="1"/>
              <a:t>znanstvenog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istraživačkog</a:t>
            </a:r>
            <a:r>
              <a:rPr lang="en-GB" sz="2000" dirty="0"/>
              <a:t> rada te za </a:t>
            </a:r>
            <a:r>
              <a:rPr lang="en-GB" sz="2000" dirty="0" err="1"/>
              <a:t>bolje</a:t>
            </a:r>
            <a:r>
              <a:rPr lang="en-GB" sz="2000" dirty="0"/>
              <a:t> </a:t>
            </a:r>
            <a:r>
              <a:rPr lang="en-GB" sz="2000" dirty="0" err="1"/>
              <a:t>povezivanje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razmjenu</a:t>
            </a:r>
            <a:r>
              <a:rPr lang="en-GB" sz="2000" dirty="0"/>
              <a:t> </a:t>
            </a:r>
            <a:r>
              <a:rPr lang="en-GB" sz="2000" dirty="0" err="1"/>
              <a:t>iskustava</a:t>
            </a:r>
            <a:r>
              <a:rPr lang="en-GB" sz="2000" dirty="0"/>
              <a:t> s </a:t>
            </a:r>
            <a:r>
              <a:rPr lang="en-GB" sz="2000" dirty="0" err="1"/>
              <a:t>kolegama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međunarodnoj</a:t>
            </a:r>
            <a:r>
              <a:rPr lang="en-GB" sz="2000" dirty="0"/>
              <a:t> </a:t>
            </a:r>
            <a:r>
              <a:rPr lang="en-GB" sz="2000" dirty="0" err="1"/>
              <a:t>razini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Pored toga, </a:t>
            </a:r>
            <a:r>
              <a:rPr lang="en-GB" sz="2000" dirty="0" err="1"/>
              <a:t>imale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priliku</a:t>
            </a:r>
            <a:r>
              <a:rPr lang="en-GB" sz="2000" dirty="0"/>
              <a:t> </a:t>
            </a:r>
            <a:r>
              <a:rPr lang="en-GB" sz="2000" dirty="0" err="1"/>
              <a:t>slušati</a:t>
            </a:r>
            <a:r>
              <a:rPr lang="en-GB" sz="2000" dirty="0"/>
              <a:t> o </a:t>
            </a:r>
            <a:r>
              <a:rPr lang="en-GB" sz="2000" dirty="0" err="1"/>
              <a:t>najvažnijim</a:t>
            </a:r>
            <a:r>
              <a:rPr lang="en-GB" sz="2000" dirty="0"/>
              <a:t> </a:t>
            </a:r>
            <a:r>
              <a:rPr lang="en-GB" sz="2000" dirty="0" err="1"/>
              <a:t>događajima</a:t>
            </a:r>
            <a:r>
              <a:rPr lang="en-GB" sz="2000" dirty="0"/>
              <a:t> iz </a:t>
            </a:r>
            <a:r>
              <a:rPr lang="en-GB" sz="2000" dirty="0" err="1"/>
              <a:t>norveške</a:t>
            </a:r>
            <a:r>
              <a:rPr lang="en-GB" sz="2000" dirty="0"/>
              <a:t> </a:t>
            </a:r>
            <a:r>
              <a:rPr lang="en-GB" sz="2000" dirty="0" err="1"/>
              <a:t>povijesti</a:t>
            </a:r>
            <a:r>
              <a:rPr lang="en-GB" sz="2000" dirty="0"/>
              <a:t>, a koji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značajno</a:t>
            </a:r>
            <a:r>
              <a:rPr lang="en-GB" sz="2000" dirty="0"/>
              <a:t> </a:t>
            </a:r>
            <a:r>
              <a:rPr lang="en-GB" sz="2000" dirty="0" err="1"/>
              <a:t>utjecali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razvoj</a:t>
            </a:r>
            <a:r>
              <a:rPr lang="en-GB" sz="2000" dirty="0"/>
              <a:t> </a:t>
            </a:r>
            <a:r>
              <a:rPr lang="en-GB" sz="2000" dirty="0" err="1"/>
              <a:t>norveške</a:t>
            </a:r>
            <a:r>
              <a:rPr lang="en-GB" sz="2000" dirty="0"/>
              <a:t> </a:t>
            </a:r>
            <a:r>
              <a:rPr lang="en-GB" sz="2000" dirty="0" err="1"/>
              <a:t>kulture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društva</a:t>
            </a:r>
            <a:r>
              <a:rPr lang="en-GB" sz="2000" dirty="0"/>
              <a:t> </a:t>
            </a:r>
            <a:r>
              <a:rPr lang="en-GB" sz="2000" dirty="0" err="1"/>
              <a:t>općenito</a:t>
            </a:r>
            <a:r>
              <a:rPr lang="en-GB" sz="2000" dirty="0"/>
              <a:t>, </a:t>
            </a:r>
            <a:r>
              <a:rPr lang="en-GB" sz="2000" dirty="0" err="1"/>
              <a:t>išle</a:t>
            </a:r>
            <a:r>
              <a:rPr lang="en-GB" sz="2000" dirty="0"/>
              <a:t> u </a:t>
            </a:r>
            <a:r>
              <a:rPr lang="en-GB" sz="2000" dirty="0" err="1"/>
              <a:t>organizirani</a:t>
            </a:r>
            <a:r>
              <a:rPr lang="en-GB" sz="2000" dirty="0"/>
              <a:t> obilazak  Stiklestad National Cultural Centre, gdje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slušale</a:t>
            </a:r>
            <a:r>
              <a:rPr lang="en-GB" sz="2000" dirty="0"/>
              <a:t> o </a:t>
            </a:r>
            <a:r>
              <a:rPr lang="en-GB" sz="2000" dirty="0" err="1"/>
              <a:t>vikinškom</a:t>
            </a:r>
            <a:r>
              <a:rPr lang="en-GB" sz="2000" dirty="0"/>
              <a:t> </a:t>
            </a:r>
            <a:r>
              <a:rPr lang="en-GB" sz="2000" dirty="0" err="1"/>
              <a:t>dijelu</a:t>
            </a:r>
            <a:r>
              <a:rPr lang="en-GB" sz="2000" dirty="0"/>
              <a:t> </a:t>
            </a:r>
            <a:r>
              <a:rPr lang="en-GB" sz="2000" dirty="0" err="1"/>
              <a:t>norveške</a:t>
            </a:r>
            <a:r>
              <a:rPr lang="en-GB" sz="2000" dirty="0"/>
              <a:t> </a:t>
            </a:r>
            <a:r>
              <a:rPr lang="en-GB" sz="2000" dirty="0" err="1"/>
              <a:t>povijesti</a:t>
            </a:r>
            <a:r>
              <a:rPr lang="en-GB" sz="2000" dirty="0"/>
              <a:t>, </a:t>
            </a:r>
            <a:r>
              <a:rPr lang="en-GB" sz="2000" dirty="0" err="1"/>
              <a:t>posjetile</a:t>
            </a:r>
            <a:r>
              <a:rPr lang="en-GB" sz="2000" dirty="0"/>
              <a:t> </a:t>
            </a:r>
            <a:r>
              <a:rPr lang="en-GB" sz="2000" dirty="0" err="1"/>
              <a:t>gotičku</a:t>
            </a:r>
            <a:r>
              <a:rPr lang="en-GB" sz="2000" dirty="0"/>
              <a:t> </a:t>
            </a:r>
            <a:r>
              <a:rPr lang="en-GB" sz="2000" dirty="0" err="1"/>
              <a:t>katedralu</a:t>
            </a:r>
            <a:r>
              <a:rPr lang="en-GB" sz="2000" dirty="0"/>
              <a:t> Nidaros, </a:t>
            </a:r>
            <a:r>
              <a:rPr lang="en-GB" sz="2000" dirty="0" err="1"/>
              <a:t>koja</a:t>
            </a:r>
            <a:r>
              <a:rPr lang="en-GB" sz="2000" dirty="0"/>
              <a:t> je </a:t>
            </a:r>
            <a:r>
              <a:rPr lang="en-GB" sz="2000" dirty="0" err="1"/>
              <a:t>građena</a:t>
            </a:r>
            <a:r>
              <a:rPr lang="en-GB" sz="2000" dirty="0"/>
              <a:t> </a:t>
            </a:r>
            <a:r>
              <a:rPr lang="en-GB" sz="2000" dirty="0" err="1"/>
              <a:t>punih</a:t>
            </a:r>
            <a:r>
              <a:rPr lang="en-GB" sz="2000" dirty="0"/>
              <a:t> 230 </a:t>
            </a:r>
            <a:r>
              <a:rPr lang="en-GB" sz="2000" dirty="0" err="1"/>
              <a:t>godina</a:t>
            </a:r>
            <a:r>
              <a:rPr lang="en-GB" sz="2000" dirty="0"/>
              <a:t>, (</a:t>
            </a:r>
            <a:r>
              <a:rPr lang="en-GB" sz="2000" dirty="0" err="1"/>
              <a:t>između</a:t>
            </a:r>
            <a:r>
              <a:rPr lang="en-GB" sz="2000" dirty="0"/>
              <a:t> 1070. </a:t>
            </a:r>
            <a:r>
              <a:rPr lang="en-GB" sz="2000" dirty="0" err="1"/>
              <a:t>i</a:t>
            </a:r>
            <a:r>
              <a:rPr lang="en-GB" sz="2000" dirty="0"/>
              <a:t> 1300.)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mjestu</a:t>
            </a:r>
            <a:r>
              <a:rPr lang="en-GB" sz="2000" dirty="0"/>
              <a:t> gdje je u 11. </a:t>
            </a:r>
            <a:r>
              <a:rPr lang="en-GB" sz="2000" dirty="0" err="1"/>
              <a:t>stoljeću</a:t>
            </a:r>
            <a:r>
              <a:rPr lang="en-GB" sz="2000" dirty="0"/>
              <a:t> </a:t>
            </a:r>
            <a:r>
              <a:rPr lang="en-GB" sz="2000" dirty="0" err="1"/>
              <a:t>pokopan</a:t>
            </a:r>
            <a:r>
              <a:rPr lang="en-GB" sz="2000" dirty="0"/>
              <a:t> </a:t>
            </a:r>
            <a:r>
              <a:rPr lang="en-GB" sz="2000" dirty="0" err="1"/>
              <a:t>kralj</a:t>
            </a:r>
            <a:r>
              <a:rPr lang="en-GB" sz="2000" dirty="0"/>
              <a:t> Olav II., a gdje se do </a:t>
            </a:r>
            <a:r>
              <a:rPr lang="en-GB" sz="2000" dirty="0" err="1"/>
              <a:t>današnjih</a:t>
            </a:r>
            <a:r>
              <a:rPr lang="en-GB" sz="2000" dirty="0"/>
              <a:t> dana </a:t>
            </a:r>
            <a:r>
              <a:rPr lang="en-GB" sz="2000" dirty="0" err="1"/>
              <a:t>krune</a:t>
            </a:r>
            <a:r>
              <a:rPr lang="en-GB" sz="2000" dirty="0"/>
              <a:t> </a:t>
            </a:r>
            <a:r>
              <a:rPr lang="en-GB" sz="2000" dirty="0" err="1"/>
              <a:t>norveški</a:t>
            </a:r>
            <a:r>
              <a:rPr lang="en-GB" sz="2000" dirty="0"/>
              <a:t> </a:t>
            </a:r>
            <a:r>
              <a:rPr lang="en-GB" sz="2000" dirty="0" err="1"/>
              <a:t>kraljevi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076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451F99-68E1-13EE-33A1-8F39CB803BFD}"/>
              </a:ext>
            </a:extLst>
          </p:cNvPr>
          <p:cNvSpPr txBox="1"/>
          <p:nvPr/>
        </p:nvSpPr>
        <p:spPr>
          <a:xfrm>
            <a:off x="122549" y="207390"/>
            <a:ext cx="8663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Također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imale</a:t>
            </a:r>
            <a:r>
              <a:rPr lang="en-GB" sz="2000" dirty="0"/>
              <a:t> </a:t>
            </a:r>
            <a:r>
              <a:rPr lang="en-GB" sz="2000" dirty="0" err="1"/>
              <a:t>priliku</a:t>
            </a:r>
            <a:r>
              <a:rPr lang="en-GB" sz="2000" dirty="0"/>
              <a:t> </a:t>
            </a:r>
            <a:r>
              <a:rPr lang="en-GB" sz="2000" dirty="0" err="1"/>
              <a:t>posjetiti</a:t>
            </a:r>
            <a:r>
              <a:rPr lang="en-GB" sz="2000" dirty="0"/>
              <a:t> </a:t>
            </a:r>
            <a:r>
              <a:rPr lang="en-GB" sz="2000" dirty="0" err="1"/>
              <a:t>mali</a:t>
            </a:r>
            <a:r>
              <a:rPr lang="en-GB" sz="2000" dirty="0"/>
              <a:t> </a:t>
            </a:r>
            <a:r>
              <a:rPr lang="en-GB" sz="2000" dirty="0" err="1"/>
              <a:t>planinski</a:t>
            </a:r>
            <a:r>
              <a:rPr lang="en-GB" sz="2000" dirty="0"/>
              <a:t> grad </a:t>
            </a:r>
            <a:r>
              <a:rPr lang="en-GB" sz="2000" dirty="0" err="1"/>
              <a:t>Roros</a:t>
            </a:r>
            <a:r>
              <a:rPr lang="en-GB" sz="2000" dirty="0"/>
              <a:t>, koji se </a:t>
            </a:r>
            <a:r>
              <a:rPr lang="en-GB" sz="2000" dirty="0" err="1"/>
              <a:t>nalazi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UNESCO-vom </a:t>
            </a:r>
            <a:r>
              <a:rPr lang="en-GB" sz="2000" dirty="0" err="1"/>
              <a:t>popisu</a:t>
            </a:r>
            <a:r>
              <a:rPr lang="en-GB" sz="2000" dirty="0"/>
              <a:t> </a:t>
            </a:r>
            <a:r>
              <a:rPr lang="en-GB" sz="2000" dirty="0" err="1"/>
              <a:t>svjetske</a:t>
            </a:r>
            <a:r>
              <a:rPr lang="en-GB" sz="2000" dirty="0"/>
              <a:t> </a:t>
            </a:r>
            <a:r>
              <a:rPr lang="en-GB" sz="2000" dirty="0" err="1"/>
              <a:t>baštine</a:t>
            </a:r>
            <a:r>
              <a:rPr lang="en-GB" sz="2000" dirty="0"/>
              <a:t>, a koji je </a:t>
            </a:r>
            <a:r>
              <a:rPr lang="en-GB" sz="2000" dirty="0" err="1"/>
              <a:t>jedini</a:t>
            </a:r>
            <a:r>
              <a:rPr lang="en-GB" sz="2000" dirty="0"/>
              <a:t> </a:t>
            </a:r>
            <a:r>
              <a:rPr lang="en-GB" sz="2000" dirty="0" err="1"/>
              <a:t>preostali</a:t>
            </a:r>
            <a:r>
              <a:rPr lang="en-GB" sz="2000" dirty="0"/>
              <a:t> grad u </a:t>
            </a:r>
            <a:r>
              <a:rPr lang="en-GB" sz="2000" dirty="0" err="1"/>
              <a:t>Norveškoj</a:t>
            </a:r>
            <a:r>
              <a:rPr lang="en-GB" sz="2000" dirty="0"/>
              <a:t> koji </a:t>
            </a:r>
            <a:r>
              <a:rPr lang="en-GB" sz="2000" dirty="0" err="1"/>
              <a:t>ima</a:t>
            </a:r>
            <a:r>
              <a:rPr lang="en-GB" sz="2000" dirty="0"/>
              <a:t> status </a:t>
            </a:r>
            <a:r>
              <a:rPr lang="en-GB" sz="2000" i="1" dirty="0" err="1"/>
              <a:t>bergstada</a:t>
            </a:r>
            <a:r>
              <a:rPr lang="en-GB" sz="2000" i="1" dirty="0"/>
              <a:t>, </a:t>
            </a:r>
            <a:r>
              <a:rPr lang="en-GB" sz="2000" dirty="0" err="1"/>
              <a:t>odnosno</a:t>
            </a:r>
            <a:r>
              <a:rPr lang="en-GB" sz="2000" dirty="0"/>
              <a:t> </a:t>
            </a:r>
            <a:r>
              <a:rPr lang="en-GB" sz="2000" dirty="0" err="1"/>
              <a:t>rudarskog</a:t>
            </a:r>
            <a:r>
              <a:rPr lang="en-GB" sz="2000" dirty="0"/>
              <a:t> </a:t>
            </a:r>
            <a:r>
              <a:rPr lang="en-GB" sz="2000" dirty="0" err="1"/>
              <a:t>grada</a:t>
            </a:r>
            <a:r>
              <a:rPr lang="en-GB" sz="2000" dirty="0"/>
              <a:t>. </a:t>
            </a:r>
            <a:r>
              <a:rPr lang="en-GB" sz="2000" dirty="0" err="1"/>
              <a:t>Većina</a:t>
            </a:r>
            <a:r>
              <a:rPr lang="en-GB" sz="2000" dirty="0"/>
              <a:t> </a:t>
            </a:r>
            <a:r>
              <a:rPr lang="en-GB" sz="2000" dirty="0" err="1"/>
              <a:t>stanovnika</a:t>
            </a:r>
            <a:r>
              <a:rPr lang="en-GB" sz="2000" dirty="0"/>
              <a:t> </a:t>
            </a:r>
            <a:r>
              <a:rPr lang="en-GB" sz="2000" dirty="0" err="1"/>
              <a:t>Rorosa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danas</a:t>
            </a:r>
            <a:r>
              <a:rPr lang="en-GB" sz="2000" dirty="0"/>
              <a:t> </a:t>
            </a:r>
            <a:r>
              <a:rPr lang="en-GB" sz="2000" dirty="0" err="1"/>
              <a:t>živi</a:t>
            </a:r>
            <a:r>
              <a:rPr lang="en-GB" sz="2000" dirty="0"/>
              <a:t> u </a:t>
            </a:r>
            <a:r>
              <a:rPr lang="en-GB" sz="2000" dirty="0" err="1"/>
              <a:t>autentičnim</a:t>
            </a:r>
            <a:r>
              <a:rPr lang="en-GB" sz="2000" dirty="0"/>
              <a:t> </a:t>
            </a:r>
            <a:r>
              <a:rPr lang="en-GB" sz="2000" dirty="0" err="1"/>
              <a:t>drvenim</a:t>
            </a:r>
            <a:r>
              <a:rPr lang="en-GB" sz="2000" dirty="0"/>
              <a:t> </a:t>
            </a:r>
            <a:r>
              <a:rPr lang="en-GB" sz="2000" dirty="0" err="1"/>
              <a:t>kućicama</a:t>
            </a:r>
            <a:r>
              <a:rPr lang="en-GB" sz="2000" dirty="0"/>
              <a:t> </a:t>
            </a:r>
            <a:r>
              <a:rPr lang="en-GB" sz="2000" dirty="0" err="1"/>
              <a:t>sagrađenim</a:t>
            </a:r>
            <a:r>
              <a:rPr lang="en-GB" sz="2000" dirty="0"/>
              <a:t> u 17. </a:t>
            </a:r>
            <a:r>
              <a:rPr lang="en-GB" sz="2000" dirty="0" err="1"/>
              <a:t>i</a:t>
            </a:r>
            <a:r>
              <a:rPr lang="en-GB" sz="2000" dirty="0"/>
              <a:t> 18. </a:t>
            </a:r>
            <a:r>
              <a:rPr lang="en-GB" sz="2000" dirty="0" err="1"/>
              <a:t>stoljeću</a:t>
            </a:r>
            <a:r>
              <a:rPr lang="en-GB" sz="2000" dirty="0"/>
              <a:t>. </a:t>
            </a:r>
            <a:r>
              <a:rPr lang="en-GB" sz="2000" dirty="0" err="1"/>
              <a:t>Roros</a:t>
            </a:r>
            <a:r>
              <a:rPr lang="en-GB" sz="2000" dirty="0"/>
              <a:t> je </a:t>
            </a:r>
            <a:r>
              <a:rPr lang="en-GB" sz="2000" dirty="0" err="1"/>
              <a:t>povijesno</a:t>
            </a:r>
            <a:r>
              <a:rPr lang="en-GB" sz="2000" dirty="0"/>
              <a:t> bio </a:t>
            </a:r>
            <a:r>
              <a:rPr lang="en-GB" sz="2000" dirty="0" err="1"/>
              <a:t>značajan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</a:t>
            </a:r>
            <a:r>
              <a:rPr lang="en-GB" sz="2000" dirty="0" err="1"/>
              <a:t>velikog</a:t>
            </a:r>
            <a:r>
              <a:rPr lang="en-GB" sz="2000" dirty="0"/>
              <a:t> </a:t>
            </a:r>
            <a:r>
              <a:rPr lang="en-GB" sz="2000" dirty="0" err="1"/>
              <a:t>rudnika</a:t>
            </a:r>
            <a:r>
              <a:rPr lang="en-GB" sz="2000" dirty="0"/>
              <a:t> bakra, koji se </a:t>
            </a:r>
            <a:r>
              <a:rPr lang="en-GB" sz="2000" dirty="0" err="1"/>
              <a:t>nalazi</a:t>
            </a:r>
            <a:r>
              <a:rPr lang="en-GB" sz="2000" dirty="0"/>
              <a:t> </a:t>
            </a:r>
            <a:r>
              <a:rPr lang="en-GB" sz="2000" dirty="0" err="1"/>
              <a:t>neposredno</a:t>
            </a:r>
            <a:r>
              <a:rPr lang="en-GB" sz="2000" dirty="0"/>
              <a:t> pored same </a:t>
            </a:r>
            <a:r>
              <a:rPr lang="en-GB" sz="2000" dirty="0" err="1"/>
              <a:t>gradske</a:t>
            </a:r>
            <a:r>
              <a:rPr lang="en-GB" sz="2000" dirty="0"/>
              <a:t> </a:t>
            </a:r>
            <a:r>
              <a:rPr lang="en-GB" sz="2000" dirty="0" err="1"/>
              <a:t>jezgre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42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screen with a picture of a globe&#10;&#10;AI-generated content may be incorrect.">
            <a:extLst>
              <a:ext uri="{FF2B5EF4-FFF2-40B4-BE49-F238E27FC236}">
                <a16:creationId xmlns:a16="http://schemas.microsoft.com/office/drawing/2014/main" id="{C872733C-A1E2-285A-5ECB-B07904F1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18947"/>
          <a:stretch>
            <a:fillRect/>
          </a:stretch>
        </p:blipFill>
        <p:spPr>
          <a:xfrm>
            <a:off x="20" y="688258"/>
            <a:ext cx="9143980" cy="6169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E0459-BD9C-466B-93D6-526705BED0E4}"/>
              </a:ext>
            </a:extLst>
          </p:cNvPr>
          <p:cNvSpPr txBox="1"/>
          <p:nvPr/>
        </p:nvSpPr>
        <p:spPr>
          <a:xfrm>
            <a:off x="0" y="19665"/>
            <a:ext cx="8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Najava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i="1" dirty="0"/>
              <a:t>Citizenship, Democracy and Inclusion </a:t>
            </a:r>
            <a:r>
              <a:rPr lang="en-GB" dirty="0"/>
              <a:t>u </a:t>
            </a:r>
            <a:r>
              <a:rPr lang="en-GB" dirty="0" err="1"/>
              <a:t>kojem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sudjelovale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with a message on it">
            <a:extLst>
              <a:ext uri="{FF2B5EF4-FFF2-40B4-BE49-F238E27FC236}">
                <a16:creationId xmlns:a16="http://schemas.microsoft.com/office/drawing/2014/main" id="{529966B4-4757-6C74-DC6F-9663F45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2218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FB92049B-5D02-D0E5-AC00-E9F4FF25D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" b="-2"/>
          <a:stretch>
            <a:fillRect/>
          </a:stretch>
        </p:blipFill>
        <p:spPr>
          <a:xfrm>
            <a:off x="20" y="646331"/>
            <a:ext cx="9143980" cy="6211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3698D-DAED-DD02-1FFD-780A5D09CA64}"/>
              </a:ext>
            </a:extLst>
          </p:cNvPr>
          <p:cNvSpPr txBox="1"/>
          <p:nvPr/>
        </p:nvSpPr>
        <p:spPr>
          <a:xfrm>
            <a:off x="88490" y="0"/>
            <a:ext cx="895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profesorice</a:t>
            </a:r>
            <a:r>
              <a:rPr lang="en-GB" dirty="0"/>
              <a:t> </a:t>
            </a:r>
            <a:r>
              <a:rPr lang="en-GB" dirty="0" err="1"/>
              <a:t>Marite</a:t>
            </a:r>
            <a:r>
              <a:rPr lang="en-GB" dirty="0"/>
              <a:t> Brčić </a:t>
            </a:r>
            <a:r>
              <a:rPr lang="en-GB" dirty="0" err="1"/>
              <a:t>Kuljiš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temu </a:t>
            </a:r>
            <a:r>
              <a:rPr lang="en-GB" i="1" dirty="0"/>
              <a:t>Artificial Intelligence and Freedom of Speech </a:t>
            </a:r>
          </a:p>
        </p:txBody>
      </p:sp>
    </p:spTree>
    <p:extLst>
      <p:ext uri="{BB962C8B-B14F-4D97-AF65-F5344CB8AC3E}">
        <p14:creationId xmlns:p14="http://schemas.microsoft.com/office/powerpoint/2010/main" val="1262930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885</TotalTime>
  <Words>959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Helvetica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Buric</dc:creator>
  <cp:lastModifiedBy>Helena Buric</cp:lastModifiedBy>
  <cp:revision>99</cp:revision>
  <dcterms:created xsi:type="dcterms:W3CDTF">2022-06-19T17:50:24Z</dcterms:created>
  <dcterms:modified xsi:type="dcterms:W3CDTF">2025-06-05T06:20:59Z</dcterms:modified>
</cp:coreProperties>
</file>