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2335F-632E-47C9-AEF8-F7635C17FB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1291263-B18E-44B6-B0D3-176E092C294B}">
      <dgm:prSet phldrT="[Tekst]"/>
      <dgm:spPr/>
      <dgm:t>
        <a:bodyPr/>
        <a:lstStyle/>
        <a:p>
          <a:pPr algn="ctr"/>
          <a:r>
            <a:rPr lang="en-GB" dirty="0" err="1"/>
            <a:t>Etika</a:t>
          </a:r>
          <a:r>
            <a:rPr lang="en-GB" dirty="0"/>
            <a:t> </a:t>
          </a:r>
          <a:r>
            <a:rPr lang="en-GB" dirty="0" err="1"/>
            <a:t>umjetne</a:t>
          </a:r>
          <a:r>
            <a:rPr lang="en-GB" dirty="0"/>
            <a:t> </a:t>
          </a:r>
          <a:r>
            <a:rPr lang="en-GB" dirty="0" err="1"/>
            <a:t>inteligencije</a:t>
          </a:r>
          <a:r>
            <a:rPr lang="hr-HR" dirty="0"/>
            <a:t> (2 sata)</a:t>
          </a:r>
          <a:endParaRPr lang="en-GB" dirty="0"/>
        </a:p>
      </dgm:t>
    </dgm:pt>
    <dgm:pt modelId="{20F12CEE-75E0-4452-BC17-ACB94C731782}" type="parTrans" cxnId="{0F9ED764-0243-4FE8-A341-7D83A68235EA}">
      <dgm:prSet/>
      <dgm:spPr/>
      <dgm:t>
        <a:bodyPr/>
        <a:lstStyle/>
        <a:p>
          <a:endParaRPr lang="en-GB"/>
        </a:p>
      </dgm:t>
    </dgm:pt>
    <dgm:pt modelId="{E9ACBC1D-1355-45A1-9E91-506266E6684C}" type="sibTrans" cxnId="{0F9ED764-0243-4FE8-A341-7D83A68235EA}">
      <dgm:prSet/>
      <dgm:spPr/>
      <dgm:t>
        <a:bodyPr/>
        <a:lstStyle/>
        <a:p>
          <a:endParaRPr lang="en-GB"/>
        </a:p>
      </dgm:t>
    </dgm:pt>
    <dgm:pt modelId="{CF54C938-0592-4E4C-83DB-340EA75B2DB7}">
      <dgm:prSet phldrT="[Tekst]"/>
      <dgm:spPr/>
      <dgm:t>
        <a:bodyPr/>
        <a:lstStyle/>
        <a:p>
          <a:pPr algn="ctr"/>
          <a:r>
            <a:rPr lang="en-GB" dirty="0" err="1"/>
            <a:t>Rasprave</a:t>
          </a:r>
          <a:r>
            <a:rPr lang="en-GB" dirty="0"/>
            <a:t> o </a:t>
          </a:r>
          <a:r>
            <a:rPr lang="en-GB" dirty="0" err="1"/>
            <a:t>opasnostima</a:t>
          </a:r>
          <a:r>
            <a:rPr lang="en-GB" dirty="0"/>
            <a:t> </a:t>
          </a:r>
          <a:r>
            <a:rPr lang="en-GB" dirty="0" err="1"/>
            <a:t>upotrebe</a:t>
          </a:r>
          <a:r>
            <a:rPr lang="en-GB" dirty="0"/>
            <a:t> AI </a:t>
          </a:r>
        </a:p>
      </dgm:t>
    </dgm:pt>
    <dgm:pt modelId="{1F15917B-E9ED-46C4-8953-6B9709468D54}" type="parTrans" cxnId="{19556999-98CF-4760-B1E9-3479E4988F9B}">
      <dgm:prSet/>
      <dgm:spPr/>
      <dgm:t>
        <a:bodyPr/>
        <a:lstStyle/>
        <a:p>
          <a:endParaRPr lang="en-GB"/>
        </a:p>
      </dgm:t>
    </dgm:pt>
    <dgm:pt modelId="{4DC5994B-A8C0-4FC5-A8BA-57F3A33B126A}" type="sibTrans" cxnId="{19556999-98CF-4760-B1E9-3479E4988F9B}">
      <dgm:prSet/>
      <dgm:spPr/>
      <dgm:t>
        <a:bodyPr/>
        <a:lstStyle/>
        <a:p>
          <a:endParaRPr lang="en-GB"/>
        </a:p>
      </dgm:t>
    </dgm:pt>
    <dgm:pt modelId="{22709CC6-895B-4074-8BD2-2ADA79922DD1}">
      <dgm:prSet phldrT="[Tekst]"/>
      <dgm:spPr/>
      <dgm:t>
        <a:bodyPr/>
        <a:lstStyle/>
        <a:p>
          <a:pPr algn="ctr"/>
          <a:r>
            <a:rPr lang="en-GB" dirty="0" err="1"/>
            <a:t>Etika</a:t>
          </a:r>
          <a:r>
            <a:rPr lang="en-GB" dirty="0"/>
            <a:t> </a:t>
          </a:r>
          <a:r>
            <a:rPr lang="en-GB" dirty="0" err="1"/>
            <a:t>umjetne</a:t>
          </a:r>
          <a:r>
            <a:rPr lang="en-GB" dirty="0"/>
            <a:t> </a:t>
          </a:r>
          <a:r>
            <a:rPr lang="en-GB" dirty="0" err="1"/>
            <a:t>inteligencije</a:t>
          </a:r>
          <a:r>
            <a:rPr lang="hr-HR" dirty="0"/>
            <a:t> (2 sata)</a:t>
          </a:r>
          <a:endParaRPr lang="en-GB" dirty="0"/>
        </a:p>
      </dgm:t>
    </dgm:pt>
    <dgm:pt modelId="{F0D6E422-1253-4946-B484-2C93AEB7DBA3}" type="parTrans" cxnId="{4F2E4B42-2AA4-439B-A88A-2914AD485C23}">
      <dgm:prSet/>
      <dgm:spPr/>
      <dgm:t>
        <a:bodyPr/>
        <a:lstStyle/>
        <a:p>
          <a:endParaRPr lang="en-GB"/>
        </a:p>
      </dgm:t>
    </dgm:pt>
    <dgm:pt modelId="{548E08C8-40E9-4752-BEDD-95C52E58B10E}" type="sibTrans" cxnId="{4F2E4B42-2AA4-439B-A88A-2914AD485C23}">
      <dgm:prSet/>
      <dgm:spPr/>
      <dgm:t>
        <a:bodyPr/>
        <a:lstStyle/>
        <a:p>
          <a:endParaRPr lang="en-GB"/>
        </a:p>
      </dgm:t>
    </dgm:pt>
    <dgm:pt modelId="{81BFBB3E-CA38-4C35-873D-D6C3E6D9E008}">
      <dgm:prSet phldrT="[Tekst]"/>
      <dgm:spPr/>
      <dgm:t>
        <a:bodyPr/>
        <a:lstStyle/>
        <a:p>
          <a:pPr algn="ctr"/>
          <a:r>
            <a:rPr lang="hr-HR" dirty="0"/>
            <a:t>Etika umjetne inteligencije (2 sata)</a:t>
          </a:r>
          <a:endParaRPr lang="en-GB" dirty="0"/>
        </a:p>
      </dgm:t>
    </dgm:pt>
    <dgm:pt modelId="{A8B2FA66-08F4-4502-9576-70F8117C3881}" type="parTrans" cxnId="{F90F2D4E-6ECC-450D-9995-F08A7AF90E4E}">
      <dgm:prSet/>
      <dgm:spPr/>
      <dgm:t>
        <a:bodyPr/>
        <a:lstStyle/>
        <a:p>
          <a:endParaRPr lang="en-GB"/>
        </a:p>
      </dgm:t>
    </dgm:pt>
    <dgm:pt modelId="{28E719F1-CCA5-4D53-B7E1-8BE73B49CB6F}" type="sibTrans" cxnId="{F90F2D4E-6ECC-450D-9995-F08A7AF90E4E}">
      <dgm:prSet/>
      <dgm:spPr/>
      <dgm:t>
        <a:bodyPr/>
        <a:lstStyle/>
        <a:p>
          <a:endParaRPr lang="en-GB"/>
        </a:p>
      </dgm:t>
    </dgm:pt>
    <dgm:pt modelId="{11C77685-9AB0-4FDB-9EE0-D4B8E8F4C7D5}">
      <dgm:prSet phldrT="[Tekst]"/>
      <dgm:spPr/>
      <dgm:t>
        <a:bodyPr/>
        <a:lstStyle/>
        <a:p>
          <a:pPr algn="ctr"/>
          <a:r>
            <a:rPr lang="pl-PL" dirty="0"/>
            <a:t>preporuke, smjernice i policy papers za regulaciju razvoja i upotrebe AI</a:t>
          </a:r>
          <a:endParaRPr lang="en-GB" dirty="0"/>
        </a:p>
      </dgm:t>
    </dgm:pt>
    <dgm:pt modelId="{5B35E4BD-2D0B-4F6E-9B76-DEE1E9ABA1DD}" type="parTrans" cxnId="{8899EA8E-7256-405F-A305-33001BC0DF53}">
      <dgm:prSet/>
      <dgm:spPr/>
      <dgm:t>
        <a:bodyPr/>
        <a:lstStyle/>
        <a:p>
          <a:endParaRPr lang="en-GB"/>
        </a:p>
      </dgm:t>
    </dgm:pt>
    <dgm:pt modelId="{225C509E-5CC6-4B99-9BAB-929FF72F7FF4}" type="sibTrans" cxnId="{8899EA8E-7256-405F-A305-33001BC0DF53}">
      <dgm:prSet/>
      <dgm:spPr/>
      <dgm:t>
        <a:bodyPr/>
        <a:lstStyle/>
        <a:p>
          <a:endParaRPr lang="en-GB"/>
        </a:p>
      </dgm:t>
    </dgm:pt>
    <dgm:pt modelId="{E1B7C566-DB2E-4174-807C-38000B7C0C22}">
      <dgm:prSet phldrT="[Tekst]"/>
      <dgm:spPr/>
      <dgm:t>
        <a:bodyPr/>
        <a:lstStyle/>
        <a:p>
          <a:pPr algn="ctr"/>
          <a:r>
            <a:rPr lang="hr-HR" dirty="0"/>
            <a:t>Etika istraživanja (2 sata)</a:t>
          </a:r>
          <a:endParaRPr lang="en-GB" dirty="0"/>
        </a:p>
      </dgm:t>
    </dgm:pt>
    <dgm:pt modelId="{354F189E-F5E9-4D3D-B652-7635B5735E2B}" type="parTrans" cxnId="{3C57A42C-979E-4FE4-8E6A-81CC01838672}">
      <dgm:prSet/>
      <dgm:spPr/>
      <dgm:t>
        <a:bodyPr/>
        <a:lstStyle/>
        <a:p>
          <a:endParaRPr lang="en-GB"/>
        </a:p>
      </dgm:t>
    </dgm:pt>
    <dgm:pt modelId="{3ABB7413-03FF-4664-8626-E433A5928FE2}" type="sibTrans" cxnId="{3C57A42C-979E-4FE4-8E6A-81CC01838672}">
      <dgm:prSet/>
      <dgm:spPr/>
      <dgm:t>
        <a:bodyPr/>
        <a:lstStyle/>
        <a:p>
          <a:endParaRPr lang="en-GB"/>
        </a:p>
      </dgm:t>
    </dgm:pt>
    <dgm:pt modelId="{6862A791-F59F-4334-8719-3A06BAD1BBE6}">
      <dgm:prSet phldrT="[Tekst]"/>
      <dgm:spPr/>
      <dgm:t>
        <a:bodyPr/>
        <a:lstStyle/>
        <a:p>
          <a:pPr algn="ctr"/>
          <a:r>
            <a:rPr lang="hr-HR" dirty="0"/>
            <a:t>metodologija</a:t>
          </a:r>
          <a:endParaRPr lang="en-GB" dirty="0"/>
        </a:p>
      </dgm:t>
    </dgm:pt>
    <dgm:pt modelId="{7DD96581-4838-4486-B69C-97D501CCDC03}" type="parTrans" cxnId="{F3CCE11B-BE70-48FB-9FAB-B35460ACE521}">
      <dgm:prSet/>
      <dgm:spPr/>
      <dgm:t>
        <a:bodyPr/>
        <a:lstStyle/>
        <a:p>
          <a:endParaRPr lang="en-GB"/>
        </a:p>
      </dgm:t>
    </dgm:pt>
    <dgm:pt modelId="{2285CCAC-0A1A-44B9-9C28-F0697ED13D7C}" type="sibTrans" cxnId="{F3CCE11B-BE70-48FB-9FAB-B35460ACE521}">
      <dgm:prSet/>
      <dgm:spPr/>
      <dgm:t>
        <a:bodyPr/>
        <a:lstStyle/>
        <a:p>
          <a:endParaRPr lang="en-GB"/>
        </a:p>
      </dgm:t>
    </dgm:pt>
    <dgm:pt modelId="{3D7D70BD-BE43-4E38-96E3-706A64459BDF}">
      <dgm:prSet phldrT="[Tekst]"/>
      <dgm:spPr/>
      <dgm:t>
        <a:bodyPr/>
        <a:lstStyle/>
        <a:p>
          <a:pPr algn="ctr"/>
          <a:r>
            <a:rPr lang="en-GB" dirty="0" err="1"/>
            <a:t>definiranje</a:t>
          </a:r>
          <a:r>
            <a:rPr lang="en-GB" dirty="0"/>
            <a:t> </a:t>
          </a:r>
          <a:r>
            <a:rPr lang="en-GB" dirty="0" err="1"/>
            <a:t>temeljnih</a:t>
          </a:r>
          <a:r>
            <a:rPr lang="en-GB" dirty="0"/>
            <a:t> </a:t>
          </a:r>
          <a:r>
            <a:rPr lang="en-GB" dirty="0" err="1"/>
            <a:t>pristupa</a:t>
          </a:r>
          <a:r>
            <a:rPr lang="en-GB" dirty="0"/>
            <a:t> </a:t>
          </a:r>
        </a:p>
      </dgm:t>
    </dgm:pt>
    <dgm:pt modelId="{38131A73-8E99-44AF-B120-2D79452A4FC5}" type="parTrans" cxnId="{510E3018-2149-461A-8B0E-26FEF5C93EAF}">
      <dgm:prSet/>
      <dgm:spPr/>
      <dgm:t>
        <a:bodyPr/>
        <a:lstStyle/>
        <a:p>
          <a:endParaRPr lang="en-GB"/>
        </a:p>
      </dgm:t>
    </dgm:pt>
    <dgm:pt modelId="{F2C57603-F313-47F9-B573-3F5917312F63}" type="sibTrans" cxnId="{510E3018-2149-461A-8B0E-26FEF5C93EAF}">
      <dgm:prSet/>
      <dgm:spPr/>
      <dgm:t>
        <a:bodyPr/>
        <a:lstStyle/>
        <a:p>
          <a:endParaRPr lang="en-GB"/>
        </a:p>
      </dgm:t>
    </dgm:pt>
    <dgm:pt modelId="{298FD49C-7A4D-4200-BA86-DAAE3584755A}" type="pres">
      <dgm:prSet presAssocID="{E222335F-632E-47C9-AEF8-F7635C17FB56}" presName="linear" presStyleCnt="0">
        <dgm:presLayoutVars>
          <dgm:animLvl val="lvl"/>
          <dgm:resizeHandles val="exact"/>
        </dgm:presLayoutVars>
      </dgm:prSet>
      <dgm:spPr/>
    </dgm:pt>
    <dgm:pt modelId="{EF6B89D3-C493-4D39-89A1-0D0B39913CE7}" type="pres">
      <dgm:prSet presAssocID="{E1B7C566-DB2E-4174-807C-38000B7C0C2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087050-A03F-4C5A-A101-BEFA2D7C778E}" type="pres">
      <dgm:prSet presAssocID="{E1B7C566-DB2E-4174-807C-38000B7C0C22}" presName="childText" presStyleLbl="revTx" presStyleIdx="0" presStyleCnt="4">
        <dgm:presLayoutVars>
          <dgm:bulletEnabled val="1"/>
        </dgm:presLayoutVars>
      </dgm:prSet>
      <dgm:spPr/>
    </dgm:pt>
    <dgm:pt modelId="{40B18CDE-FFEF-4BFF-B14F-3A41CD33218A}" type="pres">
      <dgm:prSet presAssocID="{11291263-B18E-44B6-B0D3-176E092C29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F3236A-6D93-4C15-BF11-E28714090FFB}" type="pres">
      <dgm:prSet presAssocID="{11291263-B18E-44B6-B0D3-176E092C294B}" presName="childText" presStyleLbl="revTx" presStyleIdx="1" presStyleCnt="4">
        <dgm:presLayoutVars>
          <dgm:bulletEnabled val="1"/>
        </dgm:presLayoutVars>
      </dgm:prSet>
      <dgm:spPr/>
    </dgm:pt>
    <dgm:pt modelId="{502449F3-E556-4124-9E4C-0C2D654EC4EE}" type="pres">
      <dgm:prSet presAssocID="{22709CC6-895B-4074-8BD2-2ADA79922D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A2CBBA-16DA-42DD-B697-1BFE2F06C230}" type="pres">
      <dgm:prSet presAssocID="{22709CC6-895B-4074-8BD2-2ADA79922DD1}" presName="childText" presStyleLbl="revTx" presStyleIdx="2" presStyleCnt="4">
        <dgm:presLayoutVars>
          <dgm:bulletEnabled val="1"/>
        </dgm:presLayoutVars>
      </dgm:prSet>
      <dgm:spPr/>
    </dgm:pt>
    <dgm:pt modelId="{30FE5BD6-4602-4708-AD79-FF48259EB384}" type="pres">
      <dgm:prSet presAssocID="{81BFBB3E-CA38-4C35-873D-D6C3E6D9E00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EEC6938-5997-4BB9-BD75-994D14FD1998}" type="pres">
      <dgm:prSet presAssocID="{81BFBB3E-CA38-4C35-873D-D6C3E6D9E00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2CD4514-9F1C-4704-8A9B-C727E9D28C97}" type="presOf" srcId="{E222335F-632E-47C9-AEF8-F7635C17FB56}" destId="{298FD49C-7A4D-4200-BA86-DAAE3584755A}" srcOrd="0" destOrd="0" presId="urn:microsoft.com/office/officeart/2005/8/layout/vList2"/>
    <dgm:cxn modelId="{510E3018-2149-461A-8B0E-26FEF5C93EAF}" srcId="{11291263-B18E-44B6-B0D3-176E092C294B}" destId="{3D7D70BD-BE43-4E38-96E3-706A64459BDF}" srcOrd="0" destOrd="0" parTransId="{38131A73-8E99-44AF-B120-2D79452A4FC5}" sibTransId="{F2C57603-F313-47F9-B573-3F5917312F63}"/>
    <dgm:cxn modelId="{F3CCE11B-BE70-48FB-9FAB-B35460ACE521}" srcId="{E1B7C566-DB2E-4174-807C-38000B7C0C22}" destId="{6862A791-F59F-4334-8719-3A06BAD1BBE6}" srcOrd="0" destOrd="0" parTransId="{7DD96581-4838-4486-B69C-97D501CCDC03}" sibTransId="{2285CCAC-0A1A-44B9-9C28-F0697ED13D7C}"/>
    <dgm:cxn modelId="{8E658126-6890-4D60-AD06-0CE4A3C7510E}" type="presOf" srcId="{81BFBB3E-CA38-4C35-873D-D6C3E6D9E008}" destId="{30FE5BD6-4602-4708-AD79-FF48259EB384}" srcOrd="0" destOrd="0" presId="urn:microsoft.com/office/officeart/2005/8/layout/vList2"/>
    <dgm:cxn modelId="{3C57A42C-979E-4FE4-8E6A-81CC01838672}" srcId="{E222335F-632E-47C9-AEF8-F7635C17FB56}" destId="{E1B7C566-DB2E-4174-807C-38000B7C0C22}" srcOrd="0" destOrd="0" parTransId="{354F189E-F5E9-4D3D-B652-7635B5735E2B}" sibTransId="{3ABB7413-03FF-4664-8626-E433A5928FE2}"/>
    <dgm:cxn modelId="{55DDAE39-BC62-4E3D-967F-AF87EDF34584}" type="presOf" srcId="{3D7D70BD-BE43-4E38-96E3-706A64459BDF}" destId="{7CF3236A-6D93-4C15-BF11-E28714090FFB}" srcOrd="0" destOrd="0" presId="urn:microsoft.com/office/officeart/2005/8/layout/vList2"/>
    <dgm:cxn modelId="{4F2E4B42-2AA4-439B-A88A-2914AD485C23}" srcId="{E222335F-632E-47C9-AEF8-F7635C17FB56}" destId="{22709CC6-895B-4074-8BD2-2ADA79922DD1}" srcOrd="2" destOrd="0" parTransId="{F0D6E422-1253-4946-B484-2C93AEB7DBA3}" sibTransId="{548E08C8-40E9-4752-BEDD-95C52E58B10E}"/>
    <dgm:cxn modelId="{0F9ED764-0243-4FE8-A341-7D83A68235EA}" srcId="{E222335F-632E-47C9-AEF8-F7635C17FB56}" destId="{11291263-B18E-44B6-B0D3-176E092C294B}" srcOrd="1" destOrd="0" parTransId="{20F12CEE-75E0-4452-BC17-ACB94C731782}" sibTransId="{E9ACBC1D-1355-45A1-9E91-506266E6684C}"/>
    <dgm:cxn modelId="{F90F2D4E-6ECC-450D-9995-F08A7AF90E4E}" srcId="{E222335F-632E-47C9-AEF8-F7635C17FB56}" destId="{81BFBB3E-CA38-4C35-873D-D6C3E6D9E008}" srcOrd="3" destOrd="0" parTransId="{A8B2FA66-08F4-4502-9576-70F8117C3881}" sibTransId="{28E719F1-CCA5-4D53-B7E1-8BE73B49CB6F}"/>
    <dgm:cxn modelId="{61828051-4D2F-4527-BF2C-7C35757F28E6}" type="presOf" srcId="{11291263-B18E-44B6-B0D3-176E092C294B}" destId="{40B18CDE-FFEF-4BFF-B14F-3A41CD33218A}" srcOrd="0" destOrd="0" presId="urn:microsoft.com/office/officeart/2005/8/layout/vList2"/>
    <dgm:cxn modelId="{5CD50276-F3DA-4C28-BD7A-8D4DC61B014E}" type="presOf" srcId="{11C77685-9AB0-4FDB-9EE0-D4B8E8F4C7D5}" destId="{3EEC6938-5997-4BB9-BD75-994D14FD1998}" srcOrd="0" destOrd="0" presId="urn:microsoft.com/office/officeart/2005/8/layout/vList2"/>
    <dgm:cxn modelId="{A780B88D-D893-45E8-854C-83AAFAABEEA3}" type="presOf" srcId="{22709CC6-895B-4074-8BD2-2ADA79922DD1}" destId="{502449F3-E556-4124-9E4C-0C2D654EC4EE}" srcOrd="0" destOrd="0" presId="urn:microsoft.com/office/officeart/2005/8/layout/vList2"/>
    <dgm:cxn modelId="{8899EA8E-7256-405F-A305-33001BC0DF53}" srcId="{81BFBB3E-CA38-4C35-873D-D6C3E6D9E008}" destId="{11C77685-9AB0-4FDB-9EE0-D4B8E8F4C7D5}" srcOrd="0" destOrd="0" parTransId="{5B35E4BD-2D0B-4F6E-9B76-DEE1E9ABA1DD}" sibTransId="{225C509E-5CC6-4B99-9BAB-929FF72F7FF4}"/>
    <dgm:cxn modelId="{19556999-98CF-4760-B1E9-3479E4988F9B}" srcId="{22709CC6-895B-4074-8BD2-2ADA79922DD1}" destId="{CF54C938-0592-4E4C-83DB-340EA75B2DB7}" srcOrd="0" destOrd="0" parTransId="{1F15917B-E9ED-46C4-8953-6B9709468D54}" sibTransId="{4DC5994B-A8C0-4FC5-A8BA-57F3A33B126A}"/>
    <dgm:cxn modelId="{24882CA4-F86C-4D66-84D0-7795D4AA8F1A}" type="presOf" srcId="{CF54C938-0592-4E4C-83DB-340EA75B2DB7}" destId="{E4A2CBBA-16DA-42DD-B697-1BFE2F06C230}" srcOrd="0" destOrd="0" presId="urn:microsoft.com/office/officeart/2005/8/layout/vList2"/>
    <dgm:cxn modelId="{01EEE9C2-7BC5-4EB9-8B04-5C66EE1142C2}" type="presOf" srcId="{6862A791-F59F-4334-8719-3A06BAD1BBE6}" destId="{66087050-A03F-4C5A-A101-BEFA2D7C778E}" srcOrd="0" destOrd="0" presId="urn:microsoft.com/office/officeart/2005/8/layout/vList2"/>
    <dgm:cxn modelId="{D4E14ACD-5837-4879-812A-626465CF13CA}" type="presOf" srcId="{E1B7C566-DB2E-4174-807C-38000B7C0C22}" destId="{EF6B89D3-C493-4D39-89A1-0D0B39913CE7}" srcOrd="0" destOrd="0" presId="urn:microsoft.com/office/officeart/2005/8/layout/vList2"/>
    <dgm:cxn modelId="{4BA5F9F6-B6F5-4886-A395-2A53CD80F8AF}" type="presParOf" srcId="{298FD49C-7A4D-4200-BA86-DAAE3584755A}" destId="{EF6B89D3-C493-4D39-89A1-0D0B39913CE7}" srcOrd="0" destOrd="0" presId="urn:microsoft.com/office/officeart/2005/8/layout/vList2"/>
    <dgm:cxn modelId="{3E62261F-5F18-485B-A212-24FC26A41556}" type="presParOf" srcId="{298FD49C-7A4D-4200-BA86-DAAE3584755A}" destId="{66087050-A03F-4C5A-A101-BEFA2D7C778E}" srcOrd="1" destOrd="0" presId="urn:microsoft.com/office/officeart/2005/8/layout/vList2"/>
    <dgm:cxn modelId="{8260F5E6-683F-45B6-B20A-031F37CDDDC6}" type="presParOf" srcId="{298FD49C-7A4D-4200-BA86-DAAE3584755A}" destId="{40B18CDE-FFEF-4BFF-B14F-3A41CD33218A}" srcOrd="2" destOrd="0" presId="urn:microsoft.com/office/officeart/2005/8/layout/vList2"/>
    <dgm:cxn modelId="{54183C48-3C9A-4EAA-A032-D73528C4A8E8}" type="presParOf" srcId="{298FD49C-7A4D-4200-BA86-DAAE3584755A}" destId="{7CF3236A-6D93-4C15-BF11-E28714090FFB}" srcOrd="3" destOrd="0" presId="urn:microsoft.com/office/officeart/2005/8/layout/vList2"/>
    <dgm:cxn modelId="{99A917D2-DF1A-44B1-BB45-22C2F9417869}" type="presParOf" srcId="{298FD49C-7A4D-4200-BA86-DAAE3584755A}" destId="{502449F3-E556-4124-9E4C-0C2D654EC4EE}" srcOrd="4" destOrd="0" presId="urn:microsoft.com/office/officeart/2005/8/layout/vList2"/>
    <dgm:cxn modelId="{B5B7B802-16A4-46A5-92C9-003A09F27995}" type="presParOf" srcId="{298FD49C-7A4D-4200-BA86-DAAE3584755A}" destId="{E4A2CBBA-16DA-42DD-B697-1BFE2F06C230}" srcOrd="5" destOrd="0" presId="urn:microsoft.com/office/officeart/2005/8/layout/vList2"/>
    <dgm:cxn modelId="{F5BF7F3A-C7B7-45AA-9243-8853FD3D9D4D}" type="presParOf" srcId="{298FD49C-7A4D-4200-BA86-DAAE3584755A}" destId="{30FE5BD6-4602-4708-AD79-FF48259EB384}" srcOrd="6" destOrd="0" presId="urn:microsoft.com/office/officeart/2005/8/layout/vList2"/>
    <dgm:cxn modelId="{0B76F21B-9880-4C4D-BB5E-174B761C8F51}" type="presParOf" srcId="{298FD49C-7A4D-4200-BA86-DAAE3584755A}" destId="{3EEC6938-5997-4BB9-BD75-994D14FD199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B89D3-C493-4D39-89A1-0D0B39913CE7}">
      <dsp:nvSpPr>
        <dsp:cNvPr id="0" name=""/>
        <dsp:cNvSpPr/>
      </dsp:nvSpPr>
      <dsp:spPr>
        <a:xfrm>
          <a:off x="0" y="60014"/>
          <a:ext cx="6895752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Etika istraživanja (2 sata)</a:t>
          </a:r>
          <a:endParaRPr lang="en-GB" sz="2400" kern="1200" dirty="0"/>
        </a:p>
      </dsp:txBody>
      <dsp:txXfrm>
        <a:off x="28100" y="88114"/>
        <a:ext cx="6839552" cy="519439"/>
      </dsp:txXfrm>
    </dsp:sp>
    <dsp:sp modelId="{66087050-A03F-4C5A-A101-BEFA2D7C778E}">
      <dsp:nvSpPr>
        <dsp:cNvPr id="0" name=""/>
        <dsp:cNvSpPr/>
      </dsp:nvSpPr>
      <dsp:spPr>
        <a:xfrm>
          <a:off x="0" y="635654"/>
          <a:ext cx="689575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940" tIns="30480" rIns="170688" bIns="3048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900" kern="1200" dirty="0"/>
            <a:t>metodologija</a:t>
          </a:r>
          <a:endParaRPr lang="en-GB" sz="1900" kern="1200" dirty="0"/>
        </a:p>
      </dsp:txBody>
      <dsp:txXfrm>
        <a:off x="0" y="635654"/>
        <a:ext cx="6895752" cy="397440"/>
      </dsp:txXfrm>
    </dsp:sp>
    <dsp:sp modelId="{40B18CDE-FFEF-4BFF-B14F-3A41CD33218A}">
      <dsp:nvSpPr>
        <dsp:cNvPr id="0" name=""/>
        <dsp:cNvSpPr/>
      </dsp:nvSpPr>
      <dsp:spPr>
        <a:xfrm>
          <a:off x="0" y="1033094"/>
          <a:ext cx="6895752" cy="57563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Etika</a:t>
          </a:r>
          <a:r>
            <a:rPr lang="en-GB" sz="2400" kern="1200" dirty="0"/>
            <a:t> </a:t>
          </a:r>
          <a:r>
            <a:rPr lang="en-GB" sz="2400" kern="1200" dirty="0" err="1"/>
            <a:t>umjetne</a:t>
          </a:r>
          <a:r>
            <a:rPr lang="en-GB" sz="2400" kern="1200" dirty="0"/>
            <a:t> </a:t>
          </a:r>
          <a:r>
            <a:rPr lang="en-GB" sz="2400" kern="1200" dirty="0" err="1"/>
            <a:t>inteligencije</a:t>
          </a:r>
          <a:r>
            <a:rPr lang="hr-HR" sz="2400" kern="1200" dirty="0"/>
            <a:t> (2 sata)</a:t>
          </a:r>
          <a:endParaRPr lang="en-GB" sz="2400" kern="1200" dirty="0"/>
        </a:p>
      </dsp:txBody>
      <dsp:txXfrm>
        <a:off x="28100" y="1061194"/>
        <a:ext cx="6839552" cy="519439"/>
      </dsp:txXfrm>
    </dsp:sp>
    <dsp:sp modelId="{7CF3236A-6D93-4C15-BF11-E28714090FFB}">
      <dsp:nvSpPr>
        <dsp:cNvPr id="0" name=""/>
        <dsp:cNvSpPr/>
      </dsp:nvSpPr>
      <dsp:spPr>
        <a:xfrm>
          <a:off x="0" y="1608733"/>
          <a:ext cx="689575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940" tIns="30480" rIns="170688" bIns="3048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 err="1"/>
            <a:t>definiranje</a:t>
          </a:r>
          <a:r>
            <a:rPr lang="en-GB" sz="1900" kern="1200" dirty="0"/>
            <a:t> </a:t>
          </a:r>
          <a:r>
            <a:rPr lang="en-GB" sz="1900" kern="1200" dirty="0" err="1"/>
            <a:t>temeljnih</a:t>
          </a:r>
          <a:r>
            <a:rPr lang="en-GB" sz="1900" kern="1200" dirty="0"/>
            <a:t> </a:t>
          </a:r>
          <a:r>
            <a:rPr lang="en-GB" sz="1900" kern="1200" dirty="0" err="1"/>
            <a:t>pristupa</a:t>
          </a:r>
          <a:r>
            <a:rPr lang="en-GB" sz="1900" kern="1200" dirty="0"/>
            <a:t> </a:t>
          </a:r>
        </a:p>
      </dsp:txBody>
      <dsp:txXfrm>
        <a:off x="0" y="1608733"/>
        <a:ext cx="6895752" cy="397440"/>
      </dsp:txXfrm>
    </dsp:sp>
    <dsp:sp modelId="{502449F3-E556-4124-9E4C-0C2D654EC4EE}">
      <dsp:nvSpPr>
        <dsp:cNvPr id="0" name=""/>
        <dsp:cNvSpPr/>
      </dsp:nvSpPr>
      <dsp:spPr>
        <a:xfrm>
          <a:off x="0" y="2006174"/>
          <a:ext cx="6895752" cy="57563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Etika</a:t>
          </a:r>
          <a:r>
            <a:rPr lang="en-GB" sz="2400" kern="1200" dirty="0"/>
            <a:t> </a:t>
          </a:r>
          <a:r>
            <a:rPr lang="en-GB" sz="2400" kern="1200" dirty="0" err="1"/>
            <a:t>umjetne</a:t>
          </a:r>
          <a:r>
            <a:rPr lang="en-GB" sz="2400" kern="1200" dirty="0"/>
            <a:t> </a:t>
          </a:r>
          <a:r>
            <a:rPr lang="en-GB" sz="2400" kern="1200" dirty="0" err="1"/>
            <a:t>inteligencije</a:t>
          </a:r>
          <a:r>
            <a:rPr lang="hr-HR" sz="2400" kern="1200" dirty="0"/>
            <a:t> (2 sata)</a:t>
          </a:r>
          <a:endParaRPr lang="en-GB" sz="2400" kern="1200" dirty="0"/>
        </a:p>
      </dsp:txBody>
      <dsp:txXfrm>
        <a:off x="28100" y="2034274"/>
        <a:ext cx="6839552" cy="519439"/>
      </dsp:txXfrm>
    </dsp:sp>
    <dsp:sp modelId="{E4A2CBBA-16DA-42DD-B697-1BFE2F06C230}">
      <dsp:nvSpPr>
        <dsp:cNvPr id="0" name=""/>
        <dsp:cNvSpPr/>
      </dsp:nvSpPr>
      <dsp:spPr>
        <a:xfrm>
          <a:off x="0" y="2581813"/>
          <a:ext cx="689575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940" tIns="30480" rIns="170688" bIns="3048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 err="1"/>
            <a:t>Rasprave</a:t>
          </a:r>
          <a:r>
            <a:rPr lang="en-GB" sz="1900" kern="1200" dirty="0"/>
            <a:t> o </a:t>
          </a:r>
          <a:r>
            <a:rPr lang="en-GB" sz="1900" kern="1200" dirty="0" err="1"/>
            <a:t>opasnostima</a:t>
          </a:r>
          <a:r>
            <a:rPr lang="en-GB" sz="1900" kern="1200" dirty="0"/>
            <a:t> </a:t>
          </a:r>
          <a:r>
            <a:rPr lang="en-GB" sz="1900" kern="1200" dirty="0" err="1"/>
            <a:t>upotrebe</a:t>
          </a:r>
          <a:r>
            <a:rPr lang="en-GB" sz="1900" kern="1200" dirty="0"/>
            <a:t> AI </a:t>
          </a:r>
        </a:p>
      </dsp:txBody>
      <dsp:txXfrm>
        <a:off x="0" y="2581813"/>
        <a:ext cx="6895752" cy="397440"/>
      </dsp:txXfrm>
    </dsp:sp>
    <dsp:sp modelId="{30FE5BD6-4602-4708-AD79-FF48259EB384}">
      <dsp:nvSpPr>
        <dsp:cNvPr id="0" name=""/>
        <dsp:cNvSpPr/>
      </dsp:nvSpPr>
      <dsp:spPr>
        <a:xfrm>
          <a:off x="0" y="2979254"/>
          <a:ext cx="6895752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Etika umjetne inteligencije (2 sata)</a:t>
          </a:r>
          <a:endParaRPr lang="en-GB" sz="2400" kern="1200" dirty="0"/>
        </a:p>
      </dsp:txBody>
      <dsp:txXfrm>
        <a:off x="28100" y="3007354"/>
        <a:ext cx="6839552" cy="519439"/>
      </dsp:txXfrm>
    </dsp:sp>
    <dsp:sp modelId="{3EEC6938-5997-4BB9-BD75-994D14FD1998}">
      <dsp:nvSpPr>
        <dsp:cNvPr id="0" name=""/>
        <dsp:cNvSpPr/>
      </dsp:nvSpPr>
      <dsp:spPr>
        <a:xfrm>
          <a:off x="0" y="3554894"/>
          <a:ext cx="689575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940" tIns="30480" rIns="170688" bIns="3048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kern="1200" dirty="0"/>
            <a:t>preporuke, smjernice i policy papers za regulaciju razvoja i upotrebe AI</a:t>
          </a:r>
          <a:endParaRPr lang="en-GB" sz="1900" kern="1200" dirty="0"/>
        </a:p>
      </dsp:txBody>
      <dsp:txXfrm>
        <a:off x="0" y="3554894"/>
        <a:ext cx="6895752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7681B3-73A6-4D93-ABDA-7220F93D5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8E8C929-24FC-4C98-8574-902ABC417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009A0B-CB6B-47D7-9B7D-DBFD6044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30E1CD9-7A5E-4A3E-8551-AC4871A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4CE1D4-8157-4DB8-BB5E-BA1B3A34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0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4E2F3B-7960-4D4A-AD40-F66E15B0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FC5F8C-18D3-48B9-8141-41B88C3EF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3C9019-EE47-48E0-BC4E-0EF501F2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800E8B-E527-47E2-9FFE-8DB79BF3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636847-DBF0-4DC6-9B16-9BFADC9E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3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3744842-1BE2-4EBD-83EB-794E1868E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58B3A84-BB7B-43F7-B570-2BB3C4784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9E1D8E-3953-4DB2-A216-B5188DF2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5FF6B0E-1CBB-4F46-978D-076945BC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4F5A5A-CACE-47DF-BCD0-0B18AE2F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52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9D11A3-21D7-4B5A-9CFA-57D841D5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236359-E7B5-4A1C-B4CF-4BC1D3FD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49FBC1-7EF2-42F6-AE2A-0A4C337A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852F17-1BB1-45C4-AE5B-2CC04F89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FBD137-2A01-4364-828A-DE838136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1B9B13-BA83-43C7-9AE9-A5512F88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4683A8-5D4D-4D03-A6F1-FD9B55FCB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E046D-AF11-467D-9CCD-B9D8E065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5178DE-C534-4000-A0A0-9183CDD7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A941ED-027F-44B4-822F-1B691E29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2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DED779-171A-4AD4-96EF-BBC37096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20ECF1-CFC8-433F-A85A-07724DB30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C8E8FAB-AF43-469E-96A4-C3A91086B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EA555A-D7B1-42D0-9169-09136C05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8D080ED-FB8B-4D83-8C6C-1412FEFB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DB23A15-4942-43FC-81C6-5A3CC2B8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3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F54859-ED7E-425A-93DF-1447471A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DE83D4-5412-449F-9EE4-0F9F0C59D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201C0BA-9C22-4291-A20F-5A81FF798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5242DD3-C5C4-493A-885B-8F07AF28A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090A705-DCB1-4CB6-AF94-3A759E170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290213-7AA8-4833-B9B7-DFE0AEEF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43BA29B-3548-400D-A579-A89CA7CB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ED2B37A-3459-4958-B5FF-0F57986D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4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16F8FF-BEF3-4749-A8A2-9FE4AF34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DC162A6-E3B6-434F-AFC8-3A81EFC4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24CBCBE-D49A-41E1-8143-45E9F5B3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CA2F151-99F9-4518-9B9D-AA4D1CC4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2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27A4693-6C53-4771-AB9E-584424BE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84E0C29-369B-4EDE-90B1-D0B6B08F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896E57E-25ED-4264-81C6-4B06416B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6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192996-BA57-4531-A520-97F56F947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6B9CA9-E34F-4823-9942-75E1FAA2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2918F1-68DA-47BA-8E66-28703C33E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F7F092-9E4F-4435-A77E-3FFFC602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180177C-FE7B-4EDC-9E71-608D5390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238481E-405B-49BA-8F1C-7736F9EB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6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4999F7-E065-4987-8C30-BEFEADAB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7F4BA56-8E65-438F-8365-B0936318F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6D3649-8C2A-4415-BE55-B969B1E3A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EB6420E-8121-47DD-A193-13FB014D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376AAF1-FDAF-4850-863C-8920E479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8DF763B-398F-4B7E-94DC-244EEFB2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4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1CD5C7B-CC1B-4A1E-8812-C5A65E8D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56049F-C454-4477-A696-283440D61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30F416-CFF9-44C6-B83A-EB179897B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AF0C-FC9D-406A-A67B-4202CE3EE63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360D6C0-CCAB-40A4-A8C0-B2D068977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4938EC-9B02-4AF8-9344-23C4A12C4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9DD4-AA35-4F4C-A5BD-156C9EAA6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47865F-26D6-4235-9A6A-AAF0B798C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5336" y="14528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sz="5300" dirty="0" err="1"/>
              <a:t>Princess</a:t>
            </a:r>
            <a:r>
              <a:rPr lang="hr-HR" sz="5300" dirty="0"/>
              <a:t> </a:t>
            </a:r>
            <a:r>
              <a:rPr lang="hr-HR" sz="5300" dirty="0" err="1"/>
              <a:t>Sumaya</a:t>
            </a:r>
            <a:r>
              <a:rPr lang="hr-HR" sz="5300" dirty="0"/>
              <a:t> University for Technology</a:t>
            </a:r>
            <a:br>
              <a:rPr lang="hr-HR" dirty="0"/>
            </a:br>
            <a:r>
              <a:rPr lang="hr-HR" sz="2200" dirty="0"/>
              <a:t>Amman, Jordan</a:t>
            </a:r>
            <a:br>
              <a:rPr lang="en-GB" dirty="0"/>
            </a:b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794EDE1-75A1-4A4F-9D1D-0E941A090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2998" y="6060042"/>
            <a:ext cx="9144000" cy="1655762"/>
          </a:xfrm>
        </p:spPr>
        <p:txBody>
          <a:bodyPr/>
          <a:lstStyle/>
          <a:p>
            <a:r>
              <a:rPr lang="hr-HR" dirty="0"/>
              <a:t>dr. </a:t>
            </a:r>
            <a:r>
              <a:rPr lang="hr-HR" dirty="0" err="1"/>
              <a:t>sc</a:t>
            </a:r>
            <a:r>
              <a:rPr lang="hr-HR" dirty="0"/>
              <a:t>. Anita </a:t>
            </a:r>
            <a:r>
              <a:rPr lang="hr-HR" dirty="0" err="1"/>
              <a:t>Lunić</a:t>
            </a:r>
            <a:r>
              <a:rPr lang="hr-HR" dirty="0"/>
              <a:t>, viša </a:t>
            </a:r>
            <a:r>
              <a:rPr lang="hr-HR" dirty="0" err="1"/>
              <a:t>asist</a:t>
            </a:r>
            <a:r>
              <a:rPr lang="hr-HR" dirty="0"/>
              <a:t>.  (</a:t>
            </a:r>
            <a:r>
              <a:rPr lang="hr-HR" dirty="0" err="1"/>
              <a:t>Mobility</a:t>
            </a:r>
            <a:r>
              <a:rPr lang="hr-HR" dirty="0"/>
              <a:t> </a:t>
            </a:r>
            <a:r>
              <a:rPr lang="hr-HR" dirty="0" err="1"/>
              <a:t>Dissemination</a:t>
            </a:r>
            <a:r>
              <a:rPr lang="hr-HR" dirty="0"/>
              <a:t>) </a:t>
            </a:r>
            <a:endParaRPr lang="en-GB" dirty="0"/>
          </a:p>
        </p:txBody>
      </p:sp>
      <p:pic>
        <p:nvPicPr>
          <p:cNvPr id="4" name="Picture 2" descr="Goals - Princess Sumaya University for Technology">
            <a:extLst>
              <a:ext uri="{FF2B5EF4-FFF2-40B4-BE49-F238E27FC236}">
                <a16:creationId xmlns:a16="http://schemas.microsoft.com/office/drawing/2014/main" id="{F6445FA2-87ED-4AF7-893D-9317C066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02" y="3251862"/>
            <a:ext cx="6744868" cy="2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0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865637-D019-429E-8D9B-1580B48CB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King Abdullah I</a:t>
            </a:r>
            <a:r>
              <a:rPr lang="hr-HR" sz="1800" dirty="0"/>
              <a:t> </a:t>
            </a:r>
            <a:r>
              <a:rPr lang="en-GB" sz="1800" dirty="0"/>
              <a:t>School of Graduate Studies &amp; </a:t>
            </a:r>
            <a:r>
              <a:rPr lang="en-GB" sz="1800" b="1" dirty="0"/>
              <a:t>Scientific Research</a:t>
            </a:r>
            <a:endParaRPr lang="hr-HR" sz="1800" b="1" dirty="0"/>
          </a:p>
          <a:p>
            <a:pPr>
              <a:lnSpc>
                <a:spcPct val="150000"/>
              </a:lnSpc>
            </a:pPr>
            <a:r>
              <a:rPr lang="en-GB" sz="1800" dirty="0"/>
              <a:t>King Abdullah II School of </a:t>
            </a:r>
            <a:r>
              <a:rPr lang="en-GB" sz="1800" b="1" dirty="0"/>
              <a:t>Engineering</a:t>
            </a:r>
            <a:endParaRPr lang="hr-HR" sz="1800" b="1" dirty="0"/>
          </a:p>
          <a:p>
            <a:pPr>
              <a:lnSpc>
                <a:spcPct val="150000"/>
              </a:lnSpc>
            </a:pPr>
            <a:r>
              <a:rPr lang="en-GB" sz="1800" dirty="0"/>
              <a:t>King Hussein School for </a:t>
            </a:r>
            <a:r>
              <a:rPr lang="en-GB" sz="1800" b="1" dirty="0"/>
              <a:t>Computing Sciences</a:t>
            </a:r>
            <a:endParaRPr lang="hr-HR" sz="1800" b="1" dirty="0"/>
          </a:p>
          <a:p>
            <a:pPr>
              <a:lnSpc>
                <a:spcPct val="150000"/>
              </a:lnSpc>
            </a:pPr>
            <a:r>
              <a:rPr lang="en-GB" sz="1800" dirty="0"/>
              <a:t>King Talal</a:t>
            </a:r>
            <a:r>
              <a:rPr lang="hr-HR" sz="1800" dirty="0"/>
              <a:t> </a:t>
            </a:r>
            <a:r>
              <a:rPr lang="en-GB" sz="1800" dirty="0"/>
              <a:t>School of Business Technology</a:t>
            </a:r>
            <a:endParaRPr lang="hr-HR" sz="1800" dirty="0"/>
          </a:p>
          <a:p>
            <a:pPr>
              <a:lnSpc>
                <a:spcPct val="150000"/>
              </a:lnSpc>
            </a:pPr>
            <a:r>
              <a:rPr lang="hr-HR" sz="1800" dirty="0"/>
              <a:t>Royal </a:t>
            </a:r>
            <a:r>
              <a:rPr lang="hr-HR" sz="1800" dirty="0" err="1"/>
              <a:t>Scientific</a:t>
            </a:r>
            <a:r>
              <a:rPr lang="hr-HR" sz="1800" dirty="0"/>
              <a:t> </a:t>
            </a:r>
            <a:r>
              <a:rPr lang="hr-HR" sz="1800" dirty="0" err="1"/>
              <a:t>Society</a:t>
            </a:r>
            <a:r>
              <a:rPr lang="hr-HR" sz="1800" dirty="0"/>
              <a:t> </a:t>
            </a:r>
            <a:endParaRPr lang="en-GB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8C0FA8-1028-4668-84B1-0F7F84503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87" y="365125"/>
            <a:ext cx="3800213" cy="626504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05F4699-F9C8-4D86-85BE-29B3453BD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156" y="4022038"/>
            <a:ext cx="3294450" cy="247083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018C267-5363-4C29-83C8-02F0244C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Povijest &amp; organizacija institucije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54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63AB35-F0D4-4FE7-80BE-F7A346D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Nastavni rad na </a:t>
            </a:r>
            <a:r>
              <a:rPr lang="hr-HR" dirty="0" err="1"/>
              <a:t>Princess</a:t>
            </a:r>
            <a:r>
              <a:rPr lang="hr-HR" dirty="0"/>
              <a:t> </a:t>
            </a:r>
            <a:r>
              <a:rPr lang="hr-HR" dirty="0" err="1"/>
              <a:t>Sumaya</a:t>
            </a:r>
            <a:r>
              <a:rPr lang="hr-HR" dirty="0"/>
              <a:t> University for Technology</a:t>
            </a:r>
            <a:endParaRPr lang="en-GB" dirty="0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46D6724A-BF2D-4C62-AE63-42A3D33FA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12361"/>
              </p:ext>
            </p:extLst>
          </p:nvPr>
        </p:nvGraphicFramePr>
        <p:xfrm>
          <a:off x="2648124" y="2432808"/>
          <a:ext cx="6895752" cy="421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03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00C462-1DDD-414E-82C7-44600E44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Susreti s kolegama: ideje i ciljevi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A3CF615-F4A1-47A9-9FD8-67C0A13CB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2" y="2281807"/>
            <a:ext cx="5614758" cy="421106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B87FD8F-105B-451A-A67E-C3E64A2277A2}"/>
              </a:ext>
            </a:extLst>
          </p:cNvPr>
          <p:cNvSpPr txBox="1"/>
          <p:nvPr/>
        </p:nvSpPr>
        <p:spPr>
          <a:xfrm>
            <a:off x="838200" y="2184372"/>
            <a:ext cx="4932726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dirty="0"/>
              <a:t>Značajan interes za interdisciplinarnim pristupima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dirty="0"/>
              <a:t>Uočavanje važnosti etike za adekvatno adresiranje dilema u razvoju i upotrebi novih tehnologija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dirty="0"/>
              <a:t>Razmjene izvora i preporuka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dirty="0"/>
              <a:t>Upoznavanje sa smjernicama i praksama razrješavanja moralnih dilema u istraživačkim procesima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65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9CC635-1FD4-4D44-9421-6B12D62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Zaključno :)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6062AB-AA4C-405D-BAA5-A6374369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4693"/>
            <a:ext cx="5914938" cy="4235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Rado stojim na raspolaganju svima koji imaju </a:t>
            </a:r>
          </a:p>
          <a:p>
            <a:pPr marL="0" indent="0">
              <a:buNone/>
            </a:pPr>
            <a:r>
              <a:rPr lang="hr-HR" sz="2000" dirty="0"/>
              <a:t>bilo kakvih pitanja vezano uz iskustvo </a:t>
            </a:r>
          </a:p>
          <a:p>
            <a:pPr marL="0" indent="0">
              <a:buNone/>
            </a:pPr>
            <a:r>
              <a:rPr lang="hr-HR" sz="2000" dirty="0"/>
              <a:t>putovanja i boravka u Ammanu na </a:t>
            </a:r>
          </a:p>
          <a:p>
            <a:pPr marL="0" indent="0">
              <a:buNone/>
            </a:pPr>
            <a:r>
              <a:rPr lang="hr-HR" sz="2000" dirty="0" err="1"/>
              <a:t>Princess</a:t>
            </a:r>
            <a:r>
              <a:rPr lang="hr-HR" sz="2000" dirty="0"/>
              <a:t> </a:t>
            </a:r>
            <a:r>
              <a:rPr lang="hr-HR" sz="2000" dirty="0" err="1"/>
              <a:t>Sumaya</a:t>
            </a:r>
            <a:r>
              <a:rPr lang="hr-HR" sz="2000" dirty="0"/>
              <a:t> University for Technology.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 algn="r">
              <a:buNone/>
            </a:pPr>
            <a:r>
              <a:rPr lang="hr-HR" sz="2000" dirty="0"/>
              <a:t>Anita </a:t>
            </a:r>
            <a:r>
              <a:rPr lang="hr-HR" sz="2000" dirty="0" err="1"/>
              <a:t>Lunić</a:t>
            </a:r>
            <a:r>
              <a:rPr lang="hr-HR" sz="2000" dirty="0"/>
              <a:t> </a:t>
            </a:r>
          </a:p>
          <a:p>
            <a:pPr marL="0" indent="0" algn="r">
              <a:buNone/>
            </a:pPr>
            <a:r>
              <a:rPr lang="hr-HR" sz="2000" dirty="0"/>
              <a:t>alunic@ffst.hr</a:t>
            </a:r>
            <a:endParaRPr lang="en-GB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0B41412-D772-451D-9C6D-CE03190A4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39" y="1"/>
            <a:ext cx="5077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46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184</Words>
  <Application>Microsoft Office PowerPoint</Application>
  <PresentationFormat>Široki zaslon</PresentationFormat>
  <Paragraphs>33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Princess Sumaya University for Technology Amman, Jordan </vt:lpstr>
      <vt:lpstr>Povijest &amp; organizacija institucije</vt:lpstr>
      <vt:lpstr>Nastavni rad na Princess Sumaya University for Technology</vt:lpstr>
      <vt:lpstr>Susreti s kolegama: ideje i ciljevi</vt:lpstr>
      <vt:lpstr>Zaključno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Princess Sumaya University of Technology</dc:title>
  <dc:creator>korisnik</dc:creator>
  <cp:lastModifiedBy>korisnik</cp:lastModifiedBy>
  <cp:revision>6</cp:revision>
  <dcterms:created xsi:type="dcterms:W3CDTF">2023-06-27T16:11:38Z</dcterms:created>
  <dcterms:modified xsi:type="dcterms:W3CDTF">2023-06-27T16:48:22Z</dcterms:modified>
</cp:coreProperties>
</file>