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2"/>
  </p:notesMasterIdLst>
  <p:sldIdLst>
    <p:sldId id="299" r:id="rId2"/>
    <p:sldId id="265" r:id="rId3"/>
    <p:sldId id="282" r:id="rId4"/>
    <p:sldId id="266" r:id="rId5"/>
    <p:sldId id="267" r:id="rId6"/>
    <p:sldId id="273" r:id="rId7"/>
    <p:sldId id="288" r:id="rId8"/>
    <p:sldId id="289" r:id="rId9"/>
    <p:sldId id="290" r:id="rId10"/>
    <p:sldId id="291" r:id="rId11"/>
    <p:sldId id="292" r:id="rId12"/>
    <p:sldId id="294" r:id="rId13"/>
    <p:sldId id="293" r:id="rId14"/>
    <p:sldId id="295" r:id="rId15"/>
    <p:sldId id="296" r:id="rId16"/>
    <p:sldId id="297" r:id="rId17"/>
    <p:sldId id="323" r:id="rId18"/>
    <p:sldId id="260" r:id="rId19"/>
    <p:sldId id="324" r:id="rId20"/>
    <p:sldId id="325" r:id="rId21"/>
    <p:sldId id="257" r:id="rId22"/>
    <p:sldId id="270" r:id="rId23"/>
    <p:sldId id="302" r:id="rId24"/>
    <p:sldId id="303" r:id="rId25"/>
    <p:sldId id="261" r:id="rId26"/>
    <p:sldId id="305" r:id="rId27"/>
    <p:sldId id="306" r:id="rId28"/>
    <p:sldId id="264" r:id="rId29"/>
    <p:sldId id="258" r:id="rId30"/>
    <p:sldId id="284" r:id="rId31"/>
    <p:sldId id="328" r:id="rId32"/>
    <p:sldId id="321" r:id="rId33"/>
    <p:sldId id="259" r:id="rId34"/>
    <p:sldId id="330" r:id="rId35"/>
    <p:sldId id="262" r:id="rId36"/>
    <p:sldId id="331" r:id="rId37"/>
    <p:sldId id="332" r:id="rId38"/>
    <p:sldId id="307" r:id="rId39"/>
    <p:sldId id="310" r:id="rId40"/>
    <p:sldId id="33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7"/>
    <p:restoredTop sz="94659"/>
  </p:normalViewPr>
  <p:slideViewPr>
    <p:cSldViewPr snapToGrid="0">
      <p:cViewPr varScale="1">
        <p:scale>
          <a:sx n="107" d="100"/>
          <a:sy n="107" d="100"/>
        </p:scale>
        <p:origin x="558" y="11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9ED74-36DF-4BBF-A037-94978941D0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547F29-741C-4247-9E56-70CDBA41AD2F}">
      <dgm:prSet/>
      <dgm:spPr/>
      <dgm:t>
        <a:bodyPr/>
        <a:lstStyle/>
        <a:p>
          <a:r>
            <a:rPr lang="hr-HR"/>
            <a:t>u</a:t>
          </a:r>
          <a:r>
            <a:rPr lang="en-US"/>
            <a:t>npredictable</a:t>
          </a:r>
        </a:p>
      </dgm:t>
    </dgm:pt>
    <dgm:pt modelId="{EF1A37C0-5A18-4101-B71D-790CD1CC34AE}" type="parTrans" cxnId="{E82719F9-7312-42F2-8C4B-8AB557417F9A}">
      <dgm:prSet/>
      <dgm:spPr/>
      <dgm:t>
        <a:bodyPr/>
        <a:lstStyle/>
        <a:p>
          <a:endParaRPr lang="en-US"/>
        </a:p>
      </dgm:t>
    </dgm:pt>
    <dgm:pt modelId="{7DF3385B-55C1-4854-AED3-5A0E12BD5498}" type="sibTrans" cxnId="{E82719F9-7312-42F2-8C4B-8AB557417F9A}">
      <dgm:prSet/>
      <dgm:spPr/>
      <dgm:t>
        <a:bodyPr/>
        <a:lstStyle/>
        <a:p>
          <a:endParaRPr lang="en-US"/>
        </a:p>
      </dgm:t>
    </dgm:pt>
    <dgm:pt modelId="{A78D1B8E-2EE2-42CB-A5C2-5905AB801DF7}">
      <dgm:prSet/>
      <dgm:spPr/>
      <dgm:t>
        <a:bodyPr/>
        <a:lstStyle/>
        <a:p>
          <a:r>
            <a:rPr lang="en-US"/>
            <a:t>out of control</a:t>
          </a:r>
        </a:p>
      </dgm:t>
    </dgm:pt>
    <dgm:pt modelId="{8B34986E-93A2-4C11-AE09-36EC381F236C}" type="parTrans" cxnId="{9327BF98-A08C-4E0A-8618-8D5C27C973DB}">
      <dgm:prSet/>
      <dgm:spPr/>
      <dgm:t>
        <a:bodyPr/>
        <a:lstStyle/>
        <a:p>
          <a:endParaRPr lang="en-US"/>
        </a:p>
      </dgm:t>
    </dgm:pt>
    <dgm:pt modelId="{77CF481A-F73A-4D43-99C5-1EE039F4014F}" type="sibTrans" cxnId="{9327BF98-A08C-4E0A-8618-8D5C27C973DB}">
      <dgm:prSet/>
      <dgm:spPr/>
      <dgm:t>
        <a:bodyPr/>
        <a:lstStyle/>
        <a:p>
          <a:endParaRPr lang="en-US"/>
        </a:p>
      </dgm:t>
    </dgm:pt>
    <dgm:pt modelId="{A3B9687F-8886-47FD-B400-009DE91E25E7}">
      <dgm:prSet/>
      <dgm:spPr/>
      <dgm:t>
        <a:bodyPr/>
        <a:lstStyle/>
        <a:p>
          <a:r>
            <a:rPr lang="en-US"/>
            <a:t>destroys the sense of security</a:t>
          </a:r>
        </a:p>
      </dgm:t>
    </dgm:pt>
    <dgm:pt modelId="{46C4354E-345D-4C9E-98E8-77F576FBFEAB}" type="parTrans" cxnId="{7A944599-4D9A-4EDD-9FC0-5AD6E624E6D6}">
      <dgm:prSet/>
      <dgm:spPr/>
      <dgm:t>
        <a:bodyPr/>
        <a:lstStyle/>
        <a:p>
          <a:endParaRPr lang="en-US"/>
        </a:p>
      </dgm:t>
    </dgm:pt>
    <dgm:pt modelId="{B2600FFC-93C2-498E-BB94-FB17CB72B1F2}" type="sibTrans" cxnId="{7A944599-4D9A-4EDD-9FC0-5AD6E624E6D6}">
      <dgm:prSet/>
      <dgm:spPr/>
      <dgm:t>
        <a:bodyPr/>
        <a:lstStyle/>
        <a:p>
          <a:endParaRPr lang="en-US"/>
        </a:p>
      </dgm:t>
    </dgm:pt>
    <dgm:pt modelId="{EA966ACC-052B-4E9C-8F23-E44B23B9035B}">
      <dgm:prSet/>
      <dgm:spPr/>
      <dgm:t>
        <a:bodyPr/>
        <a:lstStyle/>
        <a:p>
          <a:r>
            <a:rPr lang="en-US"/>
            <a:t>makes us sensitive and anxious</a:t>
          </a:r>
        </a:p>
      </dgm:t>
    </dgm:pt>
    <dgm:pt modelId="{B2B750BC-1534-4D6C-8A1A-48E25351560F}" type="parTrans" cxnId="{9B6EB5E7-F90E-4598-B78F-E103AEB42AB1}">
      <dgm:prSet/>
      <dgm:spPr/>
      <dgm:t>
        <a:bodyPr/>
        <a:lstStyle/>
        <a:p>
          <a:endParaRPr lang="en-US"/>
        </a:p>
      </dgm:t>
    </dgm:pt>
    <dgm:pt modelId="{60CAED7C-D8D3-4118-9494-564DDB53726F}" type="sibTrans" cxnId="{9B6EB5E7-F90E-4598-B78F-E103AEB42AB1}">
      <dgm:prSet/>
      <dgm:spPr/>
      <dgm:t>
        <a:bodyPr/>
        <a:lstStyle/>
        <a:p>
          <a:endParaRPr lang="en-US"/>
        </a:p>
      </dgm:t>
    </dgm:pt>
    <dgm:pt modelId="{FE5C8A09-2C66-4B1B-9665-ABEAFDC150C0}">
      <dgm:prSet/>
      <dgm:spPr/>
      <dgm:t>
        <a:bodyPr/>
        <a:lstStyle/>
        <a:p>
          <a:r>
            <a:rPr lang="en-US"/>
            <a:t>most of those exposed recover within a few months</a:t>
          </a:r>
        </a:p>
      </dgm:t>
    </dgm:pt>
    <dgm:pt modelId="{A4FF085D-B27A-48CF-B8CD-599040E8880A}" type="parTrans" cxnId="{B60BE480-A8DF-44F4-B5E4-36411C9DE5CD}">
      <dgm:prSet/>
      <dgm:spPr/>
      <dgm:t>
        <a:bodyPr/>
        <a:lstStyle/>
        <a:p>
          <a:endParaRPr lang="en-US"/>
        </a:p>
      </dgm:t>
    </dgm:pt>
    <dgm:pt modelId="{F22A1ED3-8461-4023-A1F6-C04F4CA1F35D}" type="sibTrans" cxnId="{B60BE480-A8DF-44F4-B5E4-36411C9DE5CD}">
      <dgm:prSet/>
      <dgm:spPr/>
      <dgm:t>
        <a:bodyPr/>
        <a:lstStyle/>
        <a:p>
          <a:endParaRPr lang="en-US"/>
        </a:p>
      </dgm:t>
    </dgm:pt>
    <dgm:pt modelId="{C424D7EE-1374-FA4D-A283-A8B8360F521F}" type="pres">
      <dgm:prSet presAssocID="{A599ED74-36DF-4BBF-A037-94978941D005}" presName="linear" presStyleCnt="0">
        <dgm:presLayoutVars>
          <dgm:animLvl val="lvl"/>
          <dgm:resizeHandles val="exact"/>
        </dgm:presLayoutVars>
      </dgm:prSet>
      <dgm:spPr/>
    </dgm:pt>
    <dgm:pt modelId="{858F4E90-CD1F-0340-848E-4C2FC2715497}" type="pres">
      <dgm:prSet presAssocID="{C7547F29-741C-4247-9E56-70CDBA41AD2F}" presName="parentText" presStyleLbl="node1" presStyleIdx="0" presStyleCnt="5">
        <dgm:presLayoutVars>
          <dgm:chMax val="0"/>
          <dgm:bulletEnabled val="1"/>
        </dgm:presLayoutVars>
      </dgm:prSet>
      <dgm:spPr/>
    </dgm:pt>
    <dgm:pt modelId="{93CA71F5-CC94-5A4F-B5BF-E54BDCEC858B}" type="pres">
      <dgm:prSet presAssocID="{7DF3385B-55C1-4854-AED3-5A0E12BD5498}" presName="spacer" presStyleCnt="0"/>
      <dgm:spPr/>
    </dgm:pt>
    <dgm:pt modelId="{098F11E4-7678-E84A-B3F8-7415BA06A674}" type="pres">
      <dgm:prSet presAssocID="{A78D1B8E-2EE2-42CB-A5C2-5905AB801DF7}" presName="parentText" presStyleLbl="node1" presStyleIdx="1" presStyleCnt="5">
        <dgm:presLayoutVars>
          <dgm:chMax val="0"/>
          <dgm:bulletEnabled val="1"/>
        </dgm:presLayoutVars>
      </dgm:prSet>
      <dgm:spPr/>
    </dgm:pt>
    <dgm:pt modelId="{9C732CD7-25CA-2C45-9DC4-3DDF09A981F3}" type="pres">
      <dgm:prSet presAssocID="{77CF481A-F73A-4D43-99C5-1EE039F4014F}" presName="spacer" presStyleCnt="0"/>
      <dgm:spPr/>
    </dgm:pt>
    <dgm:pt modelId="{7A05D189-63F5-6E4F-BD2C-E023FF159ABE}" type="pres">
      <dgm:prSet presAssocID="{A3B9687F-8886-47FD-B400-009DE91E25E7}" presName="parentText" presStyleLbl="node1" presStyleIdx="2" presStyleCnt="5">
        <dgm:presLayoutVars>
          <dgm:chMax val="0"/>
          <dgm:bulletEnabled val="1"/>
        </dgm:presLayoutVars>
      </dgm:prSet>
      <dgm:spPr/>
    </dgm:pt>
    <dgm:pt modelId="{0EDC21AD-7F95-2045-993F-2AF613B3A2D9}" type="pres">
      <dgm:prSet presAssocID="{B2600FFC-93C2-498E-BB94-FB17CB72B1F2}" presName="spacer" presStyleCnt="0"/>
      <dgm:spPr/>
    </dgm:pt>
    <dgm:pt modelId="{5BA7B992-9603-B14F-833D-7484E06B9C00}" type="pres">
      <dgm:prSet presAssocID="{EA966ACC-052B-4E9C-8F23-E44B23B9035B}" presName="parentText" presStyleLbl="node1" presStyleIdx="3" presStyleCnt="5">
        <dgm:presLayoutVars>
          <dgm:chMax val="0"/>
          <dgm:bulletEnabled val="1"/>
        </dgm:presLayoutVars>
      </dgm:prSet>
      <dgm:spPr/>
    </dgm:pt>
    <dgm:pt modelId="{E3C688EE-9F29-104E-A976-950BA0E8BFFF}" type="pres">
      <dgm:prSet presAssocID="{60CAED7C-D8D3-4118-9494-564DDB53726F}" presName="spacer" presStyleCnt="0"/>
      <dgm:spPr/>
    </dgm:pt>
    <dgm:pt modelId="{E7C8B5B8-E05E-6D42-A66F-CF41190623D2}" type="pres">
      <dgm:prSet presAssocID="{FE5C8A09-2C66-4B1B-9665-ABEAFDC150C0}" presName="parentText" presStyleLbl="node1" presStyleIdx="4" presStyleCnt="5">
        <dgm:presLayoutVars>
          <dgm:chMax val="0"/>
          <dgm:bulletEnabled val="1"/>
        </dgm:presLayoutVars>
      </dgm:prSet>
      <dgm:spPr/>
    </dgm:pt>
  </dgm:ptLst>
  <dgm:cxnLst>
    <dgm:cxn modelId="{5E820A3C-A44B-BE46-9D23-37D5F215941B}" type="presOf" srcId="{A78D1B8E-2EE2-42CB-A5C2-5905AB801DF7}" destId="{098F11E4-7678-E84A-B3F8-7415BA06A674}" srcOrd="0" destOrd="0" presId="urn:microsoft.com/office/officeart/2005/8/layout/vList2"/>
    <dgm:cxn modelId="{9C59EF43-4B2C-F647-BD61-1ABE661502FC}" type="presOf" srcId="{FE5C8A09-2C66-4B1B-9665-ABEAFDC150C0}" destId="{E7C8B5B8-E05E-6D42-A66F-CF41190623D2}" srcOrd="0" destOrd="0" presId="urn:microsoft.com/office/officeart/2005/8/layout/vList2"/>
    <dgm:cxn modelId="{D39DA34E-35F9-8E41-BCF0-86E13E40EDCC}" type="presOf" srcId="{A3B9687F-8886-47FD-B400-009DE91E25E7}" destId="{7A05D189-63F5-6E4F-BD2C-E023FF159ABE}" srcOrd="0" destOrd="0" presId="urn:microsoft.com/office/officeart/2005/8/layout/vList2"/>
    <dgm:cxn modelId="{FB677377-B062-8E4A-AB7D-D6F2B753A40C}" type="presOf" srcId="{A599ED74-36DF-4BBF-A037-94978941D005}" destId="{C424D7EE-1374-FA4D-A283-A8B8360F521F}" srcOrd="0" destOrd="0" presId="urn:microsoft.com/office/officeart/2005/8/layout/vList2"/>
    <dgm:cxn modelId="{B60BE480-A8DF-44F4-B5E4-36411C9DE5CD}" srcId="{A599ED74-36DF-4BBF-A037-94978941D005}" destId="{FE5C8A09-2C66-4B1B-9665-ABEAFDC150C0}" srcOrd="4" destOrd="0" parTransId="{A4FF085D-B27A-48CF-B8CD-599040E8880A}" sibTransId="{F22A1ED3-8461-4023-A1F6-C04F4CA1F35D}"/>
    <dgm:cxn modelId="{9327BF98-A08C-4E0A-8618-8D5C27C973DB}" srcId="{A599ED74-36DF-4BBF-A037-94978941D005}" destId="{A78D1B8E-2EE2-42CB-A5C2-5905AB801DF7}" srcOrd="1" destOrd="0" parTransId="{8B34986E-93A2-4C11-AE09-36EC381F236C}" sibTransId="{77CF481A-F73A-4D43-99C5-1EE039F4014F}"/>
    <dgm:cxn modelId="{7A944599-4D9A-4EDD-9FC0-5AD6E624E6D6}" srcId="{A599ED74-36DF-4BBF-A037-94978941D005}" destId="{A3B9687F-8886-47FD-B400-009DE91E25E7}" srcOrd="2" destOrd="0" parTransId="{46C4354E-345D-4C9E-98E8-77F576FBFEAB}" sibTransId="{B2600FFC-93C2-498E-BB94-FB17CB72B1F2}"/>
    <dgm:cxn modelId="{33A06EBE-4495-4A48-B6D4-B13B82F8CB46}" type="presOf" srcId="{EA966ACC-052B-4E9C-8F23-E44B23B9035B}" destId="{5BA7B992-9603-B14F-833D-7484E06B9C00}" srcOrd="0" destOrd="0" presId="urn:microsoft.com/office/officeart/2005/8/layout/vList2"/>
    <dgm:cxn modelId="{9B6EB5E7-F90E-4598-B78F-E103AEB42AB1}" srcId="{A599ED74-36DF-4BBF-A037-94978941D005}" destId="{EA966ACC-052B-4E9C-8F23-E44B23B9035B}" srcOrd="3" destOrd="0" parTransId="{B2B750BC-1534-4D6C-8A1A-48E25351560F}" sibTransId="{60CAED7C-D8D3-4118-9494-564DDB53726F}"/>
    <dgm:cxn modelId="{C498E4F7-B257-5D4A-B956-63FE7DB24477}" type="presOf" srcId="{C7547F29-741C-4247-9E56-70CDBA41AD2F}" destId="{858F4E90-CD1F-0340-848E-4C2FC2715497}" srcOrd="0" destOrd="0" presId="urn:microsoft.com/office/officeart/2005/8/layout/vList2"/>
    <dgm:cxn modelId="{E82719F9-7312-42F2-8C4B-8AB557417F9A}" srcId="{A599ED74-36DF-4BBF-A037-94978941D005}" destId="{C7547F29-741C-4247-9E56-70CDBA41AD2F}" srcOrd="0" destOrd="0" parTransId="{EF1A37C0-5A18-4101-B71D-790CD1CC34AE}" sibTransId="{7DF3385B-55C1-4854-AED3-5A0E12BD5498}"/>
    <dgm:cxn modelId="{CC6E2CEC-6018-044A-ADB9-DCCCCE2DF67C}" type="presParOf" srcId="{C424D7EE-1374-FA4D-A283-A8B8360F521F}" destId="{858F4E90-CD1F-0340-848E-4C2FC2715497}" srcOrd="0" destOrd="0" presId="urn:microsoft.com/office/officeart/2005/8/layout/vList2"/>
    <dgm:cxn modelId="{BEE374A9-DD98-8B40-BA08-AF96826BE5D7}" type="presParOf" srcId="{C424D7EE-1374-FA4D-A283-A8B8360F521F}" destId="{93CA71F5-CC94-5A4F-B5BF-E54BDCEC858B}" srcOrd="1" destOrd="0" presId="urn:microsoft.com/office/officeart/2005/8/layout/vList2"/>
    <dgm:cxn modelId="{CFA5D50D-B18D-6A48-90F8-94A3222B95C2}" type="presParOf" srcId="{C424D7EE-1374-FA4D-A283-A8B8360F521F}" destId="{098F11E4-7678-E84A-B3F8-7415BA06A674}" srcOrd="2" destOrd="0" presId="urn:microsoft.com/office/officeart/2005/8/layout/vList2"/>
    <dgm:cxn modelId="{ADAEA22B-C97B-B646-BEAB-AE43C9466D02}" type="presParOf" srcId="{C424D7EE-1374-FA4D-A283-A8B8360F521F}" destId="{9C732CD7-25CA-2C45-9DC4-3DDF09A981F3}" srcOrd="3" destOrd="0" presId="urn:microsoft.com/office/officeart/2005/8/layout/vList2"/>
    <dgm:cxn modelId="{31AC6DA3-CCC8-3A42-BE6B-4311D136F574}" type="presParOf" srcId="{C424D7EE-1374-FA4D-A283-A8B8360F521F}" destId="{7A05D189-63F5-6E4F-BD2C-E023FF159ABE}" srcOrd="4" destOrd="0" presId="urn:microsoft.com/office/officeart/2005/8/layout/vList2"/>
    <dgm:cxn modelId="{C2184139-1E04-3C4B-B045-7FE080402A49}" type="presParOf" srcId="{C424D7EE-1374-FA4D-A283-A8B8360F521F}" destId="{0EDC21AD-7F95-2045-993F-2AF613B3A2D9}" srcOrd="5" destOrd="0" presId="urn:microsoft.com/office/officeart/2005/8/layout/vList2"/>
    <dgm:cxn modelId="{938B48A0-2709-E34C-A387-C19587A3C574}" type="presParOf" srcId="{C424D7EE-1374-FA4D-A283-A8B8360F521F}" destId="{5BA7B992-9603-B14F-833D-7484E06B9C00}" srcOrd="6" destOrd="0" presId="urn:microsoft.com/office/officeart/2005/8/layout/vList2"/>
    <dgm:cxn modelId="{BA0E00F6-68C8-7A42-8E61-1D2AAF354EE7}" type="presParOf" srcId="{C424D7EE-1374-FA4D-A283-A8B8360F521F}" destId="{E3C688EE-9F29-104E-A976-950BA0E8BFFF}" srcOrd="7" destOrd="0" presId="urn:microsoft.com/office/officeart/2005/8/layout/vList2"/>
    <dgm:cxn modelId="{D23F322B-705F-594C-A6BC-0D9294363499}" type="presParOf" srcId="{C424D7EE-1374-FA4D-A283-A8B8360F521F}" destId="{E7C8B5B8-E05E-6D42-A66F-CF41190623D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F4E90-CD1F-0340-848E-4C2FC2715497}">
      <dsp:nvSpPr>
        <dsp:cNvPr id="0" name=""/>
        <dsp:cNvSpPr/>
      </dsp:nvSpPr>
      <dsp:spPr>
        <a:xfrm>
          <a:off x="0" y="441960"/>
          <a:ext cx="8110538"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kern="1200"/>
            <a:t>u</a:t>
          </a:r>
          <a:r>
            <a:rPr lang="en-US" sz="2400" kern="1200"/>
            <a:t>npredictable</a:t>
          </a:r>
        </a:p>
      </dsp:txBody>
      <dsp:txXfrm>
        <a:off x="28100" y="470060"/>
        <a:ext cx="8054338" cy="519439"/>
      </dsp:txXfrm>
    </dsp:sp>
    <dsp:sp modelId="{098F11E4-7678-E84A-B3F8-7415BA06A674}">
      <dsp:nvSpPr>
        <dsp:cNvPr id="0" name=""/>
        <dsp:cNvSpPr/>
      </dsp:nvSpPr>
      <dsp:spPr>
        <a:xfrm>
          <a:off x="0" y="1086720"/>
          <a:ext cx="8110538"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out of control</a:t>
          </a:r>
        </a:p>
      </dsp:txBody>
      <dsp:txXfrm>
        <a:off x="28100" y="1114820"/>
        <a:ext cx="8054338" cy="519439"/>
      </dsp:txXfrm>
    </dsp:sp>
    <dsp:sp modelId="{7A05D189-63F5-6E4F-BD2C-E023FF159ABE}">
      <dsp:nvSpPr>
        <dsp:cNvPr id="0" name=""/>
        <dsp:cNvSpPr/>
      </dsp:nvSpPr>
      <dsp:spPr>
        <a:xfrm>
          <a:off x="0" y="1731480"/>
          <a:ext cx="8110538"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destroys the sense of security</a:t>
          </a:r>
        </a:p>
      </dsp:txBody>
      <dsp:txXfrm>
        <a:off x="28100" y="1759580"/>
        <a:ext cx="8054338" cy="519439"/>
      </dsp:txXfrm>
    </dsp:sp>
    <dsp:sp modelId="{5BA7B992-9603-B14F-833D-7484E06B9C00}">
      <dsp:nvSpPr>
        <dsp:cNvPr id="0" name=""/>
        <dsp:cNvSpPr/>
      </dsp:nvSpPr>
      <dsp:spPr>
        <a:xfrm>
          <a:off x="0" y="2376239"/>
          <a:ext cx="8110538"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makes us sensitive and anxious</a:t>
          </a:r>
        </a:p>
      </dsp:txBody>
      <dsp:txXfrm>
        <a:off x="28100" y="2404339"/>
        <a:ext cx="8054338" cy="519439"/>
      </dsp:txXfrm>
    </dsp:sp>
    <dsp:sp modelId="{E7C8B5B8-E05E-6D42-A66F-CF41190623D2}">
      <dsp:nvSpPr>
        <dsp:cNvPr id="0" name=""/>
        <dsp:cNvSpPr/>
      </dsp:nvSpPr>
      <dsp:spPr>
        <a:xfrm>
          <a:off x="0" y="3020999"/>
          <a:ext cx="8110538"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most of those exposed recover within a few months</a:t>
          </a:r>
        </a:p>
      </dsp:txBody>
      <dsp:txXfrm>
        <a:off x="28100" y="3049099"/>
        <a:ext cx="8054338"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D95A4-5A65-7A45-B4CB-64A7C7AB1CC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CEAA4-978D-B449-AD6D-4A6376880709}" type="slidenum">
              <a:rPr lang="en-GB" smtClean="0"/>
              <a:t>‹#›</a:t>
            </a:fld>
            <a:endParaRPr lang="en-GB"/>
          </a:p>
        </p:txBody>
      </p:sp>
    </p:spTree>
    <p:extLst>
      <p:ext uri="{BB962C8B-B14F-4D97-AF65-F5344CB8AC3E}">
        <p14:creationId xmlns:p14="http://schemas.microsoft.com/office/powerpoint/2010/main" val="105205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378483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2326F4-E20B-F346-8640-836AA492AB72}"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256562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4098709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875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76925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48163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252645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270468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66045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62051" y="862013"/>
            <a:ext cx="10883900" cy="762000"/>
          </a:xfrm>
        </p:spPr>
        <p:txBody>
          <a:bodyPr/>
          <a:lstStyle/>
          <a:p>
            <a:r>
              <a:rPr lang="en-US"/>
              <a:t>Click to edit Master title style</a:t>
            </a:r>
            <a:endParaRPr lang="hr-HR"/>
          </a:p>
        </p:txBody>
      </p:sp>
      <p:sp>
        <p:nvSpPr>
          <p:cNvPr id="3" name="Online Image Placeholder 2"/>
          <p:cNvSpPr>
            <a:spLocks noGrp="1"/>
          </p:cNvSpPr>
          <p:nvPr>
            <p:ph type="clipArt" sz="half" idx="1"/>
          </p:nvPr>
        </p:nvSpPr>
        <p:spPr>
          <a:xfrm>
            <a:off x="1217084" y="1905000"/>
            <a:ext cx="5304367" cy="4191000"/>
          </a:xfrm>
        </p:spPr>
        <p:txBody>
          <a:bodyPr/>
          <a:lstStyle/>
          <a:p>
            <a:pPr lvl="0"/>
            <a:endParaRPr lang="hr-HR" noProof="0"/>
          </a:p>
        </p:txBody>
      </p:sp>
      <p:sp>
        <p:nvSpPr>
          <p:cNvPr id="4" name="Text Placeholder 3"/>
          <p:cNvSpPr>
            <a:spLocks noGrp="1"/>
          </p:cNvSpPr>
          <p:nvPr>
            <p:ph type="body" sz="half" idx="2"/>
          </p:nvPr>
        </p:nvSpPr>
        <p:spPr>
          <a:xfrm>
            <a:off x="6724651" y="1905000"/>
            <a:ext cx="530648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67">
            <a:extLst>
              <a:ext uri="{FF2B5EF4-FFF2-40B4-BE49-F238E27FC236}">
                <a16:creationId xmlns:a16="http://schemas.microsoft.com/office/drawing/2014/main" id="{36DFBD71-C0AE-EE11-46BD-BE74B4035093}"/>
              </a:ext>
            </a:extLst>
          </p:cNvPr>
          <p:cNvSpPr>
            <a:spLocks noGrp="1" noChangeArrowheads="1"/>
          </p:cNvSpPr>
          <p:nvPr>
            <p:ph type="dt" sz="half" idx="10"/>
          </p:nvPr>
        </p:nvSpPr>
        <p:spPr>
          <a:ln/>
        </p:spPr>
        <p:txBody>
          <a:bodyPr/>
          <a:lstStyle>
            <a:lvl1pPr>
              <a:defRPr/>
            </a:lvl1pPr>
          </a:lstStyle>
          <a:p>
            <a:pPr>
              <a:defRPr/>
            </a:pPr>
            <a:endParaRPr lang="hr-HR" altLang="sr-Latn-RS"/>
          </a:p>
        </p:txBody>
      </p:sp>
      <p:sp>
        <p:nvSpPr>
          <p:cNvPr id="6" name="Rectangle 68">
            <a:extLst>
              <a:ext uri="{FF2B5EF4-FFF2-40B4-BE49-F238E27FC236}">
                <a16:creationId xmlns:a16="http://schemas.microsoft.com/office/drawing/2014/main" id="{F3C6985C-8E0E-AA24-40FB-0EFAF0BB9B6F}"/>
              </a:ext>
            </a:extLst>
          </p:cNvPr>
          <p:cNvSpPr>
            <a:spLocks noGrp="1" noChangeArrowheads="1"/>
          </p:cNvSpPr>
          <p:nvPr>
            <p:ph type="ftr" sz="quarter" idx="11"/>
          </p:nvPr>
        </p:nvSpPr>
        <p:spPr>
          <a:ln/>
        </p:spPr>
        <p:txBody>
          <a:bodyPr/>
          <a:lstStyle>
            <a:lvl1pPr>
              <a:defRPr/>
            </a:lvl1pPr>
          </a:lstStyle>
          <a:p>
            <a:pPr>
              <a:defRPr/>
            </a:pPr>
            <a:endParaRPr lang="hr-HR" altLang="sr-Latn-RS"/>
          </a:p>
        </p:txBody>
      </p:sp>
      <p:sp>
        <p:nvSpPr>
          <p:cNvPr id="7" name="Rectangle 69">
            <a:extLst>
              <a:ext uri="{FF2B5EF4-FFF2-40B4-BE49-F238E27FC236}">
                <a16:creationId xmlns:a16="http://schemas.microsoft.com/office/drawing/2014/main" id="{33AE4D54-0A2A-6794-AA65-E12A3F3E8AD5}"/>
              </a:ext>
            </a:extLst>
          </p:cNvPr>
          <p:cNvSpPr>
            <a:spLocks noGrp="1" noChangeArrowheads="1"/>
          </p:cNvSpPr>
          <p:nvPr>
            <p:ph type="sldNum" sz="quarter" idx="12"/>
          </p:nvPr>
        </p:nvSpPr>
        <p:spPr>
          <a:ln/>
        </p:spPr>
        <p:txBody>
          <a:bodyPr/>
          <a:lstStyle>
            <a:lvl1pPr>
              <a:defRPr/>
            </a:lvl1pPr>
          </a:lstStyle>
          <a:p>
            <a:fld id="{0ECFECC3-1CFA-2E40-AEB0-C9A0675540EF}" type="slidenum">
              <a:rPr lang="hr-HR" altLang="sr-Latn-RS"/>
              <a:pPr/>
              <a:t>‹#›</a:t>
            </a:fld>
            <a:endParaRPr lang="hr-HR" altLang="sr-Latn-RS"/>
          </a:p>
        </p:txBody>
      </p:sp>
    </p:spTree>
    <p:extLst>
      <p:ext uri="{BB962C8B-B14F-4D97-AF65-F5344CB8AC3E}">
        <p14:creationId xmlns:p14="http://schemas.microsoft.com/office/powerpoint/2010/main" val="144409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72056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35071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52326F4-E20B-F346-8640-836AA492AB72}"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33138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52326F4-E20B-F346-8640-836AA492AB72}"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119451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182345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75527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A52326F4-E20B-F346-8640-836AA492AB72}" type="datetimeFigureOut">
              <a:rPr lang="en-GB" smtClean="0"/>
              <a:t>03/10/2024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262658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2326F4-E20B-F346-8640-836AA492AB72}"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CCBE4C-E95D-9A49-BC9D-7D92D57A322F}" type="slidenum">
              <a:rPr lang="en-GB" smtClean="0"/>
              <a:t>‹#›</a:t>
            </a:fld>
            <a:endParaRPr lang="en-GB"/>
          </a:p>
        </p:txBody>
      </p:sp>
    </p:spTree>
    <p:extLst>
      <p:ext uri="{BB962C8B-B14F-4D97-AF65-F5344CB8AC3E}">
        <p14:creationId xmlns:p14="http://schemas.microsoft.com/office/powerpoint/2010/main" val="208347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2326F4-E20B-F346-8640-836AA492AB72}" type="datetimeFigureOut">
              <a:rPr lang="en-GB" smtClean="0"/>
              <a:t>03/10/2024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CCBE4C-E95D-9A49-BC9D-7D92D57A322F}" type="slidenum">
              <a:rPr lang="en-GB" smtClean="0"/>
              <a:t>‹#›</a:t>
            </a:fld>
            <a:endParaRPr lang="en-GB"/>
          </a:p>
        </p:txBody>
      </p:sp>
    </p:spTree>
    <p:extLst>
      <p:ext uri="{BB962C8B-B14F-4D97-AF65-F5344CB8AC3E}">
        <p14:creationId xmlns:p14="http://schemas.microsoft.com/office/powerpoint/2010/main" val="229577281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Podnaslov 4"/>
          <p:cNvSpPr>
            <a:spLocks noGrp="1"/>
          </p:cNvSpPr>
          <p:nvPr>
            <p:ph type="subTitle" idx="1"/>
          </p:nvPr>
        </p:nvSpPr>
        <p:spPr>
          <a:xfrm>
            <a:off x="1154955" y="4777380"/>
            <a:ext cx="6974911" cy="861420"/>
          </a:xfrm>
        </p:spPr>
        <p:txBody>
          <a:bodyPr>
            <a:normAutofit/>
          </a:bodyPr>
          <a:lstStyle/>
          <a:p>
            <a:pPr>
              <a:lnSpc>
                <a:spcPct val="90000"/>
              </a:lnSpc>
            </a:pPr>
            <a:endParaRPr lang="hr-HR" sz="1400">
              <a:solidFill>
                <a:schemeClr val="tx1">
                  <a:lumMod val="85000"/>
                  <a:lumOff val="15000"/>
                </a:schemeClr>
              </a:solidFill>
            </a:endParaRPr>
          </a:p>
          <a:p>
            <a:pPr>
              <a:lnSpc>
                <a:spcPct val="90000"/>
              </a:lnSpc>
            </a:pPr>
            <a:r>
              <a:rPr lang="hr-HR" sz="1400">
                <a:solidFill>
                  <a:schemeClr val="tx1">
                    <a:lumMod val="85000"/>
                    <a:lumOff val="15000"/>
                  </a:schemeClr>
                </a:solidFill>
              </a:rPr>
              <a:t>Prof. Dolores Britvić, University Hospital Split,  School of Medicine Split, Croatia</a:t>
            </a:r>
          </a:p>
        </p:txBody>
      </p:sp>
      <p:sp>
        <p:nvSpPr>
          <p:cNvPr id="4" name="Naslov 3"/>
          <p:cNvSpPr>
            <a:spLocks noGrp="1"/>
          </p:cNvSpPr>
          <p:nvPr>
            <p:ph type="ctrTitle"/>
          </p:nvPr>
        </p:nvSpPr>
        <p:spPr>
          <a:xfrm>
            <a:off x="1154955" y="1447800"/>
            <a:ext cx="6974915" cy="3329581"/>
          </a:xfrm>
        </p:spPr>
        <p:txBody>
          <a:bodyPr>
            <a:normAutofit/>
          </a:bodyPr>
          <a:lstStyle/>
          <a:p>
            <a:pPr>
              <a:lnSpc>
                <a:spcPct val="90000"/>
              </a:lnSpc>
            </a:pPr>
            <a:r>
              <a:rPr lang="hr-HR" sz="5600" dirty="0" err="1"/>
              <a:t>Treatment</a:t>
            </a:r>
            <a:r>
              <a:rPr lang="hr-HR" sz="5600" dirty="0"/>
              <a:t> </a:t>
            </a:r>
            <a:r>
              <a:rPr lang="hr-HR" sz="5600" dirty="0" err="1"/>
              <a:t>of</a:t>
            </a:r>
            <a:r>
              <a:rPr lang="hr-HR" sz="5600" dirty="0"/>
              <a:t> </a:t>
            </a:r>
            <a:r>
              <a:rPr lang="hr-HR" sz="5600" dirty="0" err="1"/>
              <a:t>war</a:t>
            </a:r>
            <a:r>
              <a:rPr lang="hr-HR" sz="5600" dirty="0"/>
              <a:t> </a:t>
            </a:r>
            <a:r>
              <a:rPr lang="hr-HR" sz="5600" dirty="0" err="1"/>
              <a:t>veternas</a:t>
            </a:r>
            <a:r>
              <a:rPr lang="hr-HR" sz="5600" dirty="0"/>
              <a:t> </a:t>
            </a:r>
            <a:r>
              <a:rPr lang="hr-HR" sz="5600" dirty="0" err="1"/>
              <a:t>suffer</a:t>
            </a:r>
            <a:r>
              <a:rPr lang="hr-HR" sz="5600" dirty="0"/>
              <a:t> </a:t>
            </a:r>
            <a:r>
              <a:rPr lang="hr-HR" sz="5600" dirty="0" err="1"/>
              <a:t>from</a:t>
            </a:r>
            <a:r>
              <a:rPr lang="hr-HR" sz="5600" dirty="0"/>
              <a:t> PTSD – Croatian </a:t>
            </a:r>
            <a:r>
              <a:rPr lang="hr-HR" sz="5600" dirty="0" err="1"/>
              <a:t>experiences</a:t>
            </a:r>
            <a:endParaRPr lang="hr-HR" sz="5600" dirty="0"/>
          </a:p>
        </p:txBody>
      </p:sp>
      <p:sp>
        <p:nvSpPr>
          <p:cNvPr id="16" name="Rectangle 1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700"/>
                                        <p:tgtEl>
                                          <p:spTgt spid="5">
                                            <p:txEl>
                                              <p:pRg st="1" end="1"/>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D3FD-DBF2-0530-796D-0955FCCD3F11}"/>
              </a:ext>
            </a:extLst>
          </p:cNvPr>
          <p:cNvSpPr>
            <a:spLocks noGrp="1"/>
          </p:cNvSpPr>
          <p:nvPr>
            <p:ph type="title"/>
          </p:nvPr>
        </p:nvSpPr>
        <p:spPr/>
        <p:txBody>
          <a:bodyPr/>
          <a:lstStyle/>
          <a:p>
            <a:r>
              <a:rPr lang="en-GB" dirty="0"/>
              <a:t>PTSD  SYMPTOMS</a:t>
            </a:r>
          </a:p>
        </p:txBody>
      </p:sp>
      <p:sp>
        <p:nvSpPr>
          <p:cNvPr id="3" name="Content Placeholder 2">
            <a:extLst>
              <a:ext uri="{FF2B5EF4-FFF2-40B4-BE49-F238E27FC236}">
                <a16:creationId xmlns:a16="http://schemas.microsoft.com/office/drawing/2014/main" id="{7E6069E4-6827-4839-A7F9-969F496D72EA}"/>
              </a:ext>
            </a:extLst>
          </p:cNvPr>
          <p:cNvSpPr>
            <a:spLocks noGrp="1"/>
          </p:cNvSpPr>
          <p:nvPr>
            <p:ph idx="1"/>
          </p:nvPr>
        </p:nvSpPr>
        <p:spPr/>
        <p:txBody>
          <a:bodyPr>
            <a:normAutofit fontScale="92500" lnSpcReduction="20000"/>
          </a:bodyPr>
          <a:lstStyle/>
          <a:p>
            <a:endParaRPr lang="en-GB" dirty="0"/>
          </a:p>
          <a:p>
            <a:r>
              <a:rPr lang="en-GB" dirty="0"/>
              <a:t>AVOIDANCE OF REMINDERS OF THE STRESSFUL EVENTS</a:t>
            </a:r>
          </a:p>
          <a:p>
            <a:endParaRPr lang="en-GB" dirty="0"/>
          </a:p>
          <a:p>
            <a:r>
              <a:rPr lang="en-GB" dirty="0"/>
              <a:t>EMOTIONAL NUMBNESS </a:t>
            </a:r>
          </a:p>
          <a:p>
            <a:endParaRPr lang="en-GB" dirty="0"/>
          </a:p>
          <a:p>
            <a:r>
              <a:rPr lang="en-GB" dirty="0"/>
              <a:t>DIFFICULTY IN RECALL OF THE STRESSFUL EVENTS </a:t>
            </a:r>
          </a:p>
          <a:p>
            <a:endParaRPr lang="en-GB" dirty="0"/>
          </a:p>
          <a:p>
            <a:r>
              <a:rPr lang="en-GB" dirty="0"/>
              <a:t>DEPRESONALIZATION AND DEREALIZATION</a:t>
            </a:r>
          </a:p>
          <a:p>
            <a:endParaRPr lang="en-GB" dirty="0"/>
          </a:p>
          <a:p>
            <a:endParaRPr lang="en-GB" dirty="0"/>
          </a:p>
          <a:p>
            <a:pPr marL="0" indent="0">
              <a:buNone/>
            </a:pPr>
            <a:r>
              <a:rPr lang="en-GB" dirty="0"/>
              <a:t>  </a:t>
            </a:r>
          </a:p>
        </p:txBody>
      </p:sp>
    </p:spTree>
    <p:extLst>
      <p:ext uri="{BB962C8B-B14F-4D97-AF65-F5344CB8AC3E}">
        <p14:creationId xmlns:p14="http://schemas.microsoft.com/office/powerpoint/2010/main" val="249074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55EE-8B1C-9139-4388-736BC4DA74CD}"/>
              </a:ext>
            </a:extLst>
          </p:cNvPr>
          <p:cNvSpPr>
            <a:spLocks noGrp="1"/>
          </p:cNvSpPr>
          <p:nvPr>
            <p:ph type="title"/>
          </p:nvPr>
        </p:nvSpPr>
        <p:spPr/>
        <p:txBody>
          <a:bodyPr/>
          <a:lstStyle/>
          <a:p>
            <a:r>
              <a:rPr lang="en-GB" dirty="0"/>
              <a:t>PTSD SYMPTOMS</a:t>
            </a:r>
          </a:p>
        </p:txBody>
      </p:sp>
      <p:sp>
        <p:nvSpPr>
          <p:cNvPr id="3" name="Content Placeholder 2">
            <a:extLst>
              <a:ext uri="{FF2B5EF4-FFF2-40B4-BE49-F238E27FC236}">
                <a16:creationId xmlns:a16="http://schemas.microsoft.com/office/drawing/2014/main" id="{9CCEA46E-3143-C454-0241-0F77D7323DB4}"/>
              </a:ext>
            </a:extLst>
          </p:cNvPr>
          <p:cNvSpPr>
            <a:spLocks noGrp="1"/>
          </p:cNvSpPr>
          <p:nvPr>
            <p:ph idx="1"/>
          </p:nvPr>
        </p:nvSpPr>
        <p:spPr/>
        <p:txBody>
          <a:bodyPr>
            <a:normAutofit/>
          </a:bodyPr>
          <a:lstStyle/>
          <a:p>
            <a:r>
              <a:rPr lang="en-GB" dirty="0"/>
              <a:t>SOMATIC SYMPTOMS </a:t>
            </a:r>
          </a:p>
          <a:p>
            <a:pPr marL="0" indent="0">
              <a:buNone/>
            </a:pPr>
            <a:r>
              <a:rPr lang="en-GB" dirty="0"/>
              <a:t>  palpitation, sweating, tremor</a:t>
            </a:r>
          </a:p>
          <a:p>
            <a:pPr marL="0" indent="0">
              <a:buNone/>
            </a:pPr>
            <a:endParaRPr lang="en-GB" dirty="0"/>
          </a:p>
          <a:p>
            <a:r>
              <a:rPr lang="en-GB" dirty="0"/>
              <a:t>DEPRESSIVE SYMPTOMS</a:t>
            </a:r>
          </a:p>
          <a:p>
            <a:endParaRPr lang="en-GB" dirty="0"/>
          </a:p>
          <a:p>
            <a:r>
              <a:rPr lang="en-GB" dirty="0"/>
              <a:t>MALADAPTIVE COPING RESPONSE-</a:t>
            </a:r>
          </a:p>
          <a:p>
            <a:pPr marL="0" indent="0">
              <a:buNone/>
            </a:pPr>
            <a:r>
              <a:rPr lang="en-GB" dirty="0"/>
              <a:t>   anger, often believe they are innocent victims of others, </a:t>
            </a:r>
          </a:p>
          <a:p>
            <a:pPr marL="0" indent="0">
              <a:buNone/>
            </a:pPr>
            <a:r>
              <a:rPr lang="en-GB" dirty="0"/>
              <a:t>   excessive use of alcohol or drugs</a:t>
            </a:r>
          </a:p>
          <a:p>
            <a:pPr marL="0" indent="0">
              <a:buNone/>
            </a:pPr>
            <a:r>
              <a:rPr lang="en-GB" dirty="0"/>
              <a:t>  episode of deliberate self harm, suicide  </a:t>
            </a:r>
          </a:p>
          <a:p>
            <a:pPr marL="0" indent="0">
              <a:buNone/>
            </a:pPr>
            <a:endParaRPr lang="en-GB" dirty="0"/>
          </a:p>
        </p:txBody>
      </p:sp>
    </p:spTree>
    <p:extLst>
      <p:ext uri="{BB962C8B-B14F-4D97-AF65-F5344CB8AC3E}">
        <p14:creationId xmlns:p14="http://schemas.microsoft.com/office/powerpoint/2010/main" val="304522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AA79B039-B2FE-BF3F-668A-3A64C9826348}"/>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Complex PTSD</a:t>
            </a:r>
          </a:p>
        </p:txBody>
      </p:sp>
      <p:sp>
        <p:nvSpPr>
          <p:cNvPr id="3" name="Content Placeholder 2">
            <a:extLst>
              <a:ext uri="{FF2B5EF4-FFF2-40B4-BE49-F238E27FC236}">
                <a16:creationId xmlns:a16="http://schemas.microsoft.com/office/drawing/2014/main" id="{DDF6FC0E-36C1-AD14-08B0-DD90EA5B6DB9}"/>
              </a:ext>
            </a:extLst>
          </p:cNvPr>
          <p:cNvSpPr>
            <a:spLocks noGrp="1"/>
          </p:cNvSpPr>
          <p:nvPr>
            <p:ph idx="1"/>
          </p:nvPr>
        </p:nvSpPr>
        <p:spPr>
          <a:xfrm>
            <a:off x="1103312" y="2763520"/>
            <a:ext cx="8946541" cy="3484879"/>
          </a:xfrm>
        </p:spPr>
        <p:txBody>
          <a:bodyPr>
            <a:normAutofit/>
          </a:bodyPr>
          <a:lstStyle/>
          <a:p>
            <a:endParaRPr lang="en-GB" dirty="0"/>
          </a:p>
          <a:p>
            <a:pPr marL="0" indent="0">
              <a:buNone/>
            </a:pPr>
            <a:r>
              <a:rPr lang="en-GB" dirty="0"/>
              <a:t>PTSD Symptoms + personality changes  </a:t>
            </a:r>
          </a:p>
          <a:p>
            <a:endParaRPr lang="en-GB" dirty="0"/>
          </a:p>
          <a:p>
            <a:pPr marL="0" indent="0">
              <a:buNone/>
            </a:pPr>
            <a:r>
              <a:rPr lang="en-GB" dirty="0"/>
              <a:t>-    problems in interpersonal relationship</a:t>
            </a:r>
          </a:p>
          <a:p>
            <a:pPr marL="0" indent="0">
              <a:buNone/>
            </a:pPr>
            <a:r>
              <a:rPr lang="en-GB" dirty="0"/>
              <a:t>-    affective dysregulation</a:t>
            </a:r>
          </a:p>
          <a:p>
            <a:pPr marL="0" indent="0">
              <a:buNone/>
            </a:pPr>
            <a:r>
              <a:rPr lang="en-GB" dirty="0"/>
              <a:t>-    negative cognition  </a:t>
            </a:r>
          </a:p>
          <a:p>
            <a:endParaRPr lang="en-GB" dirty="0"/>
          </a:p>
        </p:txBody>
      </p:sp>
    </p:spTree>
    <p:extLst>
      <p:ext uri="{BB962C8B-B14F-4D97-AF65-F5344CB8AC3E}">
        <p14:creationId xmlns:p14="http://schemas.microsoft.com/office/powerpoint/2010/main" val="205188876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9506DBA-CBB7-CCC1-3672-225AE9D2E34B}"/>
              </a:ext>
            </a:extLst>
          </p:cNvPr>
          <p:cNvSpPr>
            <a:spLocks noGrp="1"/>
          </p:cNvSpPr>
          <p:nvPr>
            <p:ph type="title"/>
          </p:nvPr>
        </p:nvSpPr>
        <p:spPr>
          <a:xfrm>
            <a:off x="653143" y="1645920"/>
            <a:ext cx="3522879" cy="4470821"/>
          </a:xfrm>
        </p:spPr>
        <p:txBody>
          <a:bodyPr>
            <a:normAutofit/>
          </a:bodyPr>
          <a:lstStyle/>
          <a:p>
            <a:pPr algn="r"/>
            <a:r>
              <a:rPr lang="en-GB">
                <a:solidFill>
                  <a:srgbClr val="FFFFFF"/>
                </a:solidFill>
              </a:rPr>
              <a:t>Personal factors associated with developing PTSD</a:t>
            </a:r>
          </a:p>
        </p:txBody>
      </p:sp>
      <p:sp>
        <p:nvSpPr>
          <p:cNvPr id="3" name="Content Placeholder 2">
            <a:extLst>
              <a:ext uri="{FF2B5EF4-FFF2-40B4-BE49-F238E27FC236}">
                <a16:creationId xmlns:a16="http://schemas.microsoft.com/office/drawing/2014/main" id="{3692FD44-680E-2503-6BE0-C7E37EEF89C0}"/>
              </a:ext>
            </a:extLst>
          </p:cNvPr>
          <p:cNvSpPr>
            <a:spLocks noGrp="1"/>
          </p:cNvSpPr>
          <p:nvPr>
            <p:ph idx="1"/>
          </p:nvPr>
        </p:nvSpPr>
        <p:spPr>
          <a:xfrm>
            <a:off x="5204109" y="1645920"/>
            <a:ext cx="5919503" cy="4470821"/>
          </a:xfrm>
        </p:spPr>
        <p:txBody>
          <a:bodyPr>
            <a:normAutofit/>
          </a:bodyPr>
          <a:lstStyle/>
          <a:p>
            <a:endParaRPr lang="en-GB" dirty="0"/>
          </a:p>
          <a:p>
            <a:r>
              <a:rPr lang="en-GB" dirty="0"/>
              <a:t>Age: adolescent and old people,</a:t>
            </a:r>
          </a:p>
          <a:p>
            <a:r>
              <a:rPr lang="en-GB" dirty="0"/>
              <a:t>Family psychiatric disorder</a:t>
            </a:r>
          </a:p>
          <a:p>
            <a:r>
              <a:rPr lang="en-GB" dirty="0"/>
              <a:t>Childhood abuse</a:t>
            </a:r>
          </a:p>
          <a:p>
            <a:r>
              <a:rPr lang="en-GB" dirty="0"/>
              <a:t>Early life trauma</a:t>
            </a:r>
          </a:p>
          <a:p>
            <a:r>
              <a:rPr lang="en-GB" dirty="0"/>
              <a:t>Low intelligence </a:t>
            </a:r>
          </a:p>
          <a:p>
            <a:r>
              <a:rPr lang="en-GB" dirty="0"/>
              <a:t>Previous psychiatric history </a:t>
            </a:r>
          </a:p>
          <a:p>
            <a:r>
              <a:rPr lang="en-GB" dirty="0"/>
              <a:t>Low self-esteem</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257379200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08BC-D077-163C-CFE0-57DEF028AB9E}"/>
              </a:ext>
            </a:extLst>
          </p:cNvPr>
          <p:cNvSpPr>
            <a:spLocks noGrp="1"/>
          </p:cNvSpPr>
          <p:nvPr>
            <p:ph type="title"/>
          </p:nvPr>
        </p:nvSpPr>
        <p:spPr/>
        <p:txBody>
          <a:bodyPr/>
          <a:lstStyle/>
          <a:p>
            <a:r>
              <a:rPr lang="en-GB" dirty="0"/>
              <a:t>Factors from the traumatic event</a:t>
            </a:r>
          </a:p>
        </p:txBody>
      </p:sp>
      <p:sp>
        <p:nvSpPr>
          <p:cNvPr id="3" name="Content Placeholder 2">
            <a:extLst>
              <a:ext uri="{FF2B5EF4-FFF2-40B4-BE49-F238E27FC236}">
                <a16:creationId xmlns:a16="http://schemas.microsoft.com/office/drawing/2014/main" id="{C7505A44-251D-33A6-4B44-51D040226DA9}"/>
              </a:ext>
            </a:extLst>
          </p:cNvPr>
          <p:cNvSpPr>
            <a:spLocks noGrp="1"/>
          </p:cNvSpPr>
          <p:nvPr>
            <p:ph idx="1"/>
          </p:nvPr>
        </p:nvSpPr>
        <p:spPr/>
        <p:txBody>
          <a:bodyPr>
            <a:normAutofit/>
          </a:bodyPr>
          <a:lstStyle/>
          <a:p>
            <a:pPr>
              <a:lnSpc>
                <a:spcPct val="115000"/>
              </a:lnSpc>
              <a:spcAft>
                <a:spcPts val="800"/>
              </a:spcAft>
            </a:pPr>
            <a:r>
              <a:rPr lang="en-GB" kern="100" dirty="0">
                <a:effectLst/>
                <a:ea typeface="Aptos" panose="020B0004020202020204" pitchFamily="34" charset="0"/>
                <a:cs typeface="Times New Roman" panose="02020603050405020304" pitchFamily="18" charset="0"/>
              </a:rPr>
              <a:t>Traumatic events can occur at different stages of life. </a:t>
            </a:r>
          </a:p>
          <a:p>
            <a:pPr>
              <a:lnSpc>
                <a:spcPct val="115000"/>
              </a:lnSpc>
              <a:spcAft>
                <a:spcPts val="800"/>
              </a:spcAft>
            </a:pPr>
            <a:r>
              <a:rPr lang="en-GB" kern="100" dirty="0">
                <a:effectLst/>
                <a:ea typeface="Aptos" panose="020B0004020202020204" pitchFamily="34" charset="0"/>
                <a:cs typeface="Times New Roman" panose="02020603050405020304" pitchFamily="18" charset="0"/>
              </a:rPr>
              <a:t>As a rule, their impact</a:t>
            </a:r>
            <a:r>
              <a:rPr lang="en-HR" kern="100" dirty="0">
                <a:ea typeface="Aptos" panose="020B0004020202020204" pitchFamily="34" charset="0"/>
                <a:cs typeface="Times New Roman" panose="02020603050405020304" pitchFamily="18" charset="0"/>
              </a:rPr>
              <a:t> </a:t>
            </a:r>
            <a:r>
              <a:rPr lang="en-GB" kern="100" dirty="0">
                <a:effectLst/>
                <a:ea typeface="Aptos" panose="020B0004020202020204" pitchFamily="34" charset="0"/>
                <a:cs typeface="Times New Roman" panose="02020603050405020304" pitchFamily="18" charset="0"/>
              </a:rPr>
              <a:t>is stronger and more devastating if the traumatic event occurred </a:t>
            </a:r>
            <a:r>
              <a:rPr lang="en-GB" u="sng" kern="100" dirty="0">
                <a:effectLst/>
                <a:ea typeface="Aptos" panose="020B0004020202020204" pitchFamily="34" charset="0"/>
                <a:cs typeface="Times New Roman" panose="02020603050405020304" pitchFamily="18" charset="0"/>
              </a:rPr>
              <a:t>early in a person’s life.</a:t>
            </a:r>
            <a:endParaRPr lang="en-HR" u="sng" kern="100" dirty="0">
              <a:effectLst/>
              <a:ea typeface="Aptos" panose="020B0004020202020204" pitchFamily="34" charset="0"/>
              <a:cs typeface="Times New Roman" panose="02020603050405020304" pitchFamily="18" charset="0"/>
            </a:endParaRPr>
          </a:p>
          <a:p>
            <a:pPr>
              <a:lnSpc>
                <a:spcPct val="115000"/>
              </a:lnSpc>
              <a:spcAft>
                <a:spcPts val="800"/>
              </a:spcAft>
            </a:pPr>
            <a:r>
              <a:rPr lang="en-GB" kern="100" dirty="0">
                <a:effectLst/>
                <a:ea typeface="Aptos" panose="020B0004020202020204" pitchFamily="34" charset="0"/>
                <a:cs typeface="Times New Roman" panose="02020603050405020304" pitchFamily="18" charset="0"/>
              </a:rPr>
              <a:t>The nature and duration of the traumatic event may also play a role in how one will respond to the traumatic event. </a:t>
            </a:r>
          </a:p>
          <a:p>
            <a:pPr>
              <a:lnSpc>
                <a:spcPct val="115000"/>
              </a:lnSpc>
              <a:spcAft>
                <a:spcPts val="800"/>
              </a:spcAft>
            </a:pPr>
            <a:r>
              <a:rPr lang="en-GB" kern="100" dirty="0">
                <a:effectLst/>
                <a:ea typeface="Aptos" panose="020B0004020202020204" pitchFamily="34" charset="0"/>
                <a:cs typeface="Times New Roman" panose="02020603050405020304" pitchFamily="18" charset="0"/>
              </a:rPr>
              <a:t>Traumatic events marked by </a:t>
            </a:r>
            <a:r>
              <a:rPr lang="en-GB" u="sng" kern="100" dirty="0">
                <a:effectLst/>
                <a:ea typeface="Aptos" panose="020B0004020202020204" pitchFamily="34" charset="0"/>
                <a:cs typeface="Times New Roman" panose="02020603050405020304" pitchFamily="18" charset="0"/>
              </a:rPr>
              <a:t>interpersonal violence </a:t>
            </a:r>
            <a:r>
              <a:rPr lang="en-GB" kern="100" dirty="0">
                <a:effectLst/>
                <a:ea typeface="Aptos" panose="020B0004020202020204" pitchFamily="34" charset="0"/>
                <a:cs typeface="Times New Roman" panose="02020603050405020304" pitchFamily="18" charset="0"/>
              </a:rPr>
              <a:t>have a stronger impact than natural disasters.</a:t>
            </a:r>
            <a:endParaRPr lang="en-HR" kern="100" dirty="0">
              <a:effectLs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9950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1EDE-078D-4C23-6B46-E5C4CF325562}"/>
              </a:ext>
            </a:extLst>
          </p:cNvPr>
          <p:cNvSpPr>
            <a:spLocks noGrp="1"/>
          </p:cNvSpPr>
          <p:nvPr>
            <p:ph type="title"/>
          </p:nvPr>
        </p:nvSpPr>
        <p:spPr/>
        <p:txBody>
          <a:bodyPr/>
          <a:lstStyle/>
          <a:p>
            <a:r>
              <a:rPr lang="en-GB" dirty="0"/>
              <a:t>Social factors</a:t>
            </a:r>
          </a:p>
        </p:txBody>
      </p:sp>
      <p:sp>
        <p:nvSpPr>
          <p:cNvPr id="3" name="Content Placeholder 2">
            <a:extLst>
              <a:ext uri="{FF2B5EF4-FFF2-40B4-BE49-F238E27FC236}">
                <a16:creationId xmlns:a16="http://schemas.microsoft.com/office/drawing/2014/main" id="{19AAABE7-BB85-1578-D3A1-6BB5F03FAD1D}"/>
              </a:ext>
            </a:extLst>
          </p:cNvPr>
          <p:cNvSpPr>
            <a:spLocks noGrp="1"/>
          </p:cNvSpPr>
          <p:nvPr>
            <p:ph idx="1"/>
          </p:nvPr>
        </p:nvSpPr>
        <p:spPr/>
        <p:txBody>
          <a:bodyPr>
            <a:normAutofit fontScale="25000" lnSpcReduction="20000"/>
          </a:bodyPr>
          <a:lstStyle/>
          <a:p>
            <a:pPr>
              <a:lnSpc>
                <a:spcPct val="115000"/>
              </a:lnSpc>
              <a:spcAft>
                <a:spcPts val="800"/>
              </a:spcAft>
            </a:pPr>
            <a:r>
              <a:rPr lang="en-GB" sz="7000" kern="100" dirty="0">
                <a:effectLst/>
                <a:ea typeface="Aptos" panose="020B0004020202020204" pitchFamily="34" charset="0"/>
                <a:cs typeface="Times New Roman" panose="02020603050405020304" pitchFamily="18" charset="0"/>
              </a:rPr>
              <a:t>Community-based social support plays an important role in how an individual</a:t>
            </a:r>
            <a:r>
              <a:rPr lang="en-HR" sz="7000" kern="100" dirty="0">
                <a:ea typeface="Aptos" panose="020B0004020202020204" pitchFamily="34" charset="0"/>
                <a:cs typeface="Times New Roman" panose="02020603050405020304" pitchFamily="18" charset="0"/>
              </a:rPr>
              <a:t> </a:t>
            </a:r>
            <a:r>
              <a:rPr lang="en-GB" sz="7000" kern="100" dirty="0">
                <a:effectLst/>
                <a:ea typeface="Aptos" panose="020B0004020202020204" pitchFamily="34" charset="0"/>
                <a:cs typeface="Times New Roman" panose="02020603050405020304" pitchFamily="18" charset="0"/>
              </a:rPr>
              <a:t>will cope with a potentially traumatic experience. </a:t>
            </a:r>
          </a:p>
          <a:p>
            <a:pPr>
              <a:lnSpc>
                <a:spcPct val="115000"/>
              </a:lnSpc>
              <a:spcAft>
                <a:spcPts val="800"/>
              </a:spcAft>
            </a:pPr>
            <a:r>
              <a:rPr lang="en-GB" sz="7000" kern="100" dirty="0">
                <a:effectLst/>
                <a:ea typeface="Aptos" panose="020B0004020202020204" pitchFamily="34" charset="0"/>
                <a:cs typeface="Times New Roman" panose="02020603050405020304" pitchFamily="18" charset="0"/>
              </a:rPr>
              <a:t>Stories, </a:t>
            </a:r>
            <a:r>
              <a:rPr lang="en-GB" sz="7000" kern="100" dirty="0">
                <a:ea typeface="Aptos" panose="020B0004020202020204" pitchFamily="34" charset="0"/>
                <a:cs typeface="Times New Roman" panose="02020603050405020304" pitchFamily="18" charset="0"/>
              </a:rPr>
              <a:t>legends,</a:t>
            </a:r>
            <a:r>
              <a:rPr lang="en-HR" sz="7000" kern="100" dirty="0">
                <a:ea typeface="Aptos" panose="020B0004020202020204" pitchFamily="34" charset="0"/>
                <a:cs typeface="Times New Roman" panose="02020603050405020304" pitchFamily="18" charset="0"/>
              </a:rPr>
              <a:t> </a:t>
            </a:r>
            <a:r>
              <a:rPr lang="en-GB" sz="7000" kern="100" dirty="0">
                <a:ea typeface="Aptos" panose="020B0004020202020204" pitchFamily="34" charset="0"/>
                <a:cs typeface="Times New Roman" panose="02020603050405020304" pitchFamily="18" charset="0"/>
              </a:rPr>
              <a:t>religion</a:t>
            </a:r>
            <a:r>
              <a:rPr lang="en-HR" sz="7000" kern="100" dirty="0">
                <a:ea typeface="Aptos" panose="020B0004020202020204" pitchFamily="34" charset="0"/>
                <a:cs typeface="Times New Roman" panose="02020603050405020304" pitchFamily="18" charset="0"/>
              </a:rPr>
              <a:t>, </a:t>
            </a:r>
            <a:r>
              <a:rPr lang="en-GB" sz="7000" kern="100" dirty="0">
                <a:effectLst/>
                <a:ea typeface="Aptos" panose="020B0004020202020204" pitchFamily="34" charset="0"/>
                <a:cs typeface="Times New Roman" panose="02020603050405020304" pitchFamily="18" charset="0"/>
              </a:rPr>
              <a:t>myths and rituals that are part of the specific culture are important mechanisms,</a:t>
            </a:r>
            <a:r>
              <a:rPr lang="en-GB" sz="7000" kern="100" dirty="0">
                <a:ea typeface="Aptos" panose="020B0004020202020204" pitchFamily="34" charset="0"/>
                <a:cs typeface="Times New Roman" panose="02020603050405020304" pitchFamily="18" charset="0"/>
              </a:rPr>
              <a:t> </a:t>
            </a:r>
            <a:r>
              <a:rPr lang="en-GB" sz="7000" kern="100" dirty="0">
                <a:effectLst/>
                <a:ea typeface="Aptos" panose="020B0004020202020204" pitchFamily="34" charset="0"/>
                <a:cs typeface="Times New Roman" panose="02020603050405020304" pitchFamily="18" charset="0"/>
              </a:rPr>
              <a:t>by which an individual may </a:t>
            </a:r>
            <a:r>
              <a:rPr lang="en-GB" sz="7000" kern="100" dirty="0">
                <a:ea typeface="Aptos" panose="020B0004020202020204" pitchFamily="34" charset="0"/>
                <a:cs typeface="Times New Roman" panose="02020603050405020304" pitchFamily="18" charset="0"/>
              </a:rPr>
              <a:t>help  in coping with grief and loss. </a:t>
            </a:r>
            <a:endParaRPr lang="en-HR" sz="7000" kern="100" dirty="0">
              <a:effectLst/>
              <a:ea typeface="Aptos" panose="020B0004020202020204" pitchFamily="34" charset="0"/>
              <a:cs typeface="Times New Roman" panose="02020603050405020304" pitchFamily="18" charset="0"/>
            </a:endParaRPr>
          </a:p>
          <a:p>
            <a:pPr>
              <a:lnSpc>
                <a:spcPct val="115000"/>
              </a:lnSpc>
              <a:spcAft>
                <a:spcPts val="800"/>
              </a:spcAft>
            </a:pPr>
            <a:r>
              <a:rPr lang="en-GB" sz="7000" kern="100" dirty="0">
                <a:effectLst/>
                <a:ea typeface="Aptos" panose="020B0004020202020204" pitchFamily="34" charset="0"/>
                <a:cs typeface="Times New Roman" panose="02020603050405020304" pitchFamily="18" charset="0"/>
              </a:rPr>
              <a:t>Mourning rituals allow the bereaved person to</a:t>
            </a:r>
            <a:r>
              <a:rPr lang="en-HR" sz="7000" kern="100" dirty="0">
                <a:ea typeface="Aptos" panose="020B0004020202020204" pitchFamily="34" charset="0"/>
                <a:cs typeface="Times New Roman" panose="02020603050405020304" pitchFamily="18" charset="0"/>
              </a:rPr>
              <a:t> </a:t>
            </a:r>
            <a:r>
              <a:rPr lang="en-GB" sz="7000" kern="100" dirty="0">
                <a:effectLst/>
                <a:ea typeface="Aptos" panose="020B0004020202020204" pitchFamily="34" charset="0"/>
                <a:cs typeface="Times New Roman" panose="02020603050405020304" pitchFamily="18" charset="0"/>
              </a:rPr>
              <a:t>control his/her emotions and behaviour</a:t>
            </a:r>
            <a:r>
              <a:rPr lang="en-GB" sz="7000" kern="100" dirty="0">
                <a:ea typeface="Aptos" panose="020B0004020202020204" pitchFamily="34" charset="0"/>
                <a:cs typeface="Times New Roman" panose="02020603050405020304" pitchFamily="18" charset="0"/>
              </a:rPr>
              <a:t>, belonging to social group  </a:t>
            </a:r>
            <a:r>
              <a:rPr lang="en-GB" sz="7000" kern="100" dirty="0">
                <a:effectLst/>
                <a:ea typeface="Aptos" panose="020B0004020202020204" pitchFamily="34" charset="0"/>
                <a:cs typeface="Times New Roman" panose="02020603050405020304" pitchFamily="18" charset="0"/>
              </a:rPr>
              <a:t>as a symbol of continuity. </a:t>
            </a:r>
          </a:p>
          <a:p>
            <a:pPr>
              <a:lnSpc>
                <a:spcPct val="115000"/>
              </a:lnSpc>
              <a:spcAft>
                <a:spcPts val="800"/>
              </a:spcAft>
            </a:pPr>
            <a:r>
              <a:rPr lang="en-GB" sz="7000" kern="100" dirty="0">
                <a:effectLst/>
                <a:ea typeface="Aptos" panose="020B0004020202020204" pitchFamily="34" charset="0"/>
                <a:cs typeface="Times New Roman" panose="02020603050405020304" pitchFamily="18" charset="0"/>
              </a:rPr>
              <a:t>Family and</a:t>
            </a:r>
            <a:r>
              <a:rPr lang="en-HR" sz="7000" kern="100" dirty="0">
                <a:ea typeface="Aptos" panose="020B0004020202020204" pitchFamily="34" charset="0"/>
                <a:cs typeface="Times New Roman" panose="02020603050405020304" pitchFamily="18" charset="0"/>
              </a:rPr>
              <a:t> </a:t>
            </a:r>
            <a:r>
              <a:rPr lang="en-GB" sz="7000" kern="100" dirty="0">
                <a:effectLst/>
                <a:ea typeface="Aptos" panose="020B0004020202020204" pitchFamily="34" charset="0"/>
                <a:cs typeface="Times New Roman" panose="02020603050405020304" pitchFamily="18" charset="0"/>
              </a:rPr>
              <a:t>workplace support are often critical factors in building adaptive capacities in response to trauma.</a:t>
            </a:r>
            <a:endParaRPr lang="en-HR" sz="7000" kern="100" dirty="0">
              <a:effectLs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26605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EF48-32D0-5A04-AF68-3B6565345C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C44F91-4029-0680-BCAF-886079B82260}"/>
              </a:ext>
            </a:extLst>
          </p:cNvPr>
          <p:cNvSpPr>
            <a:spLocks noGrp="1"/>
          </p:cNvSpPr>
          <p:nvPr>
            <p:ph idx="1"/>
          </p:nvPr>
        </p:nvSpPr>
        <p:spPr/>
        <p:txBody>
          <a:bodyPr>
            <a:normAutofit/>
          </a:bodyPr>
          <a:lstStyle/>
          <a:p>
            <a:pPr>
              <a:lnSpc>
                <a:spcPct val="115000"/>
              </a:lnSpc>
              <a:spcAft>
                <a:spcPts val="800"/>
              </a:spcAft>
            </a:pPr>
            <a:r>
              <a:rPr lang="en-GB" kern="100" dirty="0">
                <a:ea typeface="Aptos" panose="020B0004020202020204" pitchFamily="34" charset="0"/>
                <a:cs typeface="Times New Roman" panose="02020603050405020304" pitchFamily="18" charset="0"/>
              </a:rPr>
              <a:t>D</a:t>
            </a:r>
            <a:r>
              <a:rPr lang="en-GB" kern="100" dirty="0">
                <a:effectLst/>
                <a:ea typeface="Aptos" panose="020B0004020202020204" pitchFamily="34" charset="0"/>
                <a:cs typeface="Times New Roman" panose="02020603050405020304" pitchFamily="18" charset="0"/>
              </a:rPr>
              <a:t>rastic changes in the system of social values, personal expectations and value systems.</a:t>
            </a:r>
            <a:endParaRPr lang="en-HR" kern="100" dirty="0">
              <a:effectLst/>
              <a:ea typeface="Aptos" panose="020B0004020202020204" pitchFamily="34" charset="0"/>
              <a:cs typeface="Times New Roman" panose="02020603050405020304" pitchFamily="18" charset="0"/>
            </a:endParaRPr>
          </a:p>
          <a:p>
            <a:pPr>
              <a:lnSpc>
                <a:spcPct val="115000"/>
              </a:lnSpc>
              <a:spcAft>
                <a:spcPts val="800"/>
              </a:spcAft>
            </a:pPr>
            <a:r>
              <a:rPr lang="en-GB" kern="100" dirty="0">
                <a:ea typeface="Aptos" panose="020B0004020202020204" pitchFamily="34" charset="0"/>
                <a:cs typeface="Times New Roman" panose="02020603050405020304" pitchFamily="18" charset="0"/>
              </a:rPr>
              <a:t>W</a:t>
            </a:r>
            <a:r>
              <a:rPr lang="en-GB" kern="100" dirty="0">
                <a:effectLst/>
                <a:ea typeface="Aptos" panose="020B0004020202020204" pitchFamily="34" charset="0"/>
                <a:cs typeface="Times New Roman" panose="02020603050405020304" pitchFamily="18" charset="0"/>
              </a:rPr>
              <a:t>ar is causing the breakdown</a:t>
            </a:r>
            <a:r>
              <a:rPr lang="en-HR" kern="100" dirty="0">
                <a:ea typeface="Aptos" panose="020B0004020202020204" pitchFamily="34" charset="0"/>
                <a:cs typeface="Times New Roman" panose="02020603050405020304" pitchFamily="18" charset="0"/>
              </a:rPr>
              <a:t> </a:t>
            </a:r>
            <a:r>
              <a:rPr lang="en-GB" kern="100" dirty="0">
                <a:effectLst/>
                <a:ea typeface="Aptos" panose="020B0004020202020204" pitchFamily="34" charset="0"/>
                <a:cs typeface="Times New Roman" panose="02020603050405020304" pitchFamily="18" charset="0"/>
              </a:rPr>
              <a:t>of the traditional system, leading to the loss of community’s cultural identity,</a:t>
            </a:r>
            <a:r>
              <a:rPr lang="en-HR" kern="100" dirty="0">
                <a:ea typeface="Aptos" panose="020B0004020202020204" pitchFamily="34" charset="0"/>
                <a:cs typeface="Times New Roman" panose="02020603050405020304" pitchFamily="18" charset="0"/>
              </a:rPr>
              <a:t> </a:t>
            </a:r>
            <a:r>
              <a:rPr lang="en-GB" kern="100" dirty="0">
                <a:effectLst/>
                <a:ea typeface="Aptos" panose="020B0004020202020204" pitchFamily="34" charset="0"/>
                <a:cs typeface="Times New Roman" panose="02020603050405020304" pitchFamily="18" charset="0"/>
              </a:rPr>
              <a:t>whose place is mostly taken by negative identity models and different ways</a:t>
            </a:r>
            <a:r>
              <a:rPr lang="en-HR" kern="100" dirty="0">
                <a:ea typeface="Aptos" panose="020B0004020202020204" pitchFamily="34" charset="0"/>
                <a:cs typeface="Times New Roman" panose="02020603050405020304" pitchFamily="18" charset="0"/>
              </a:rPr>
              <a:t> </a:t>
            </a:r>
            <a:r>
              <a:rPr lang="en-GB" kern="100" dirty="0">
                <a:effectLst/>
                <a:ea typeface="Aptos" panose="020B0004020202020204" pitchFamily="34" charset="0"/>
                <a:cs typeface="Times New Roman" panose="02020603050405020304" pitchFamily="18" charset="0"/>
              </a:rPr>
              <a:t>of creating social groups. </a:t>
            </a:r>
          </a:p>
          <a:p>
            <a:pPr>
              <a:lnSpc>
                <a:spcPct val="115000"/>
              </a:lnSpc>
              <a:spcAft>
                <a:spcPts val="800"/>
              </a:spcAft>
            </a:pPr>
            <a:r>
              <a:rPr lang="en-GB" kern="100" dirty="0">
                <a:effectLst/>
                <a:ea typeface="Aptos" panose="020B0004020202020204" pitchFamily="34" charset="0"/>
                <a:cs typeface="Times New Roman" panose="02020603050405020304" pitchFamily="18" charset="0"/>
              </a:rPr>
              <a:t>When the protection and safety of one community’s</a:t>
            </a:r>
            <a:r>
              <a:rPr lang="en-HR" kern="100" dirty="0">
                <a:ea typeface="Aptos" panose="020B0004020202020204" pitchFamily="34" charset="0"/>
                <a:cs typeface="Times New Roman" panose="02020603050405020304" pitchFamily="18" charset="0"/>
              </a:rPr>
              <a:t> </a:t>
            </a:r>
            <a:r>
              <a:rPr lang="en-GB" kern="100" dirty="0">
                <a:effectLst/>
                <a:ea typeface="Aptos" panose="020B0004020202020204" pitchFamily="34" charset="0"/>
                <a:cs typeface="Times New Roman" panose="02020603050405020304" pitchFamily="18" charset="0"/>
              </a:rPr>
              <a:t>culture fall short, </a:t>
            </a:r>
            <a:r>
              <a:rPr lang="en-GB" u="sng" kern="100" dirty="0">
                <a:effectLst/>
                <a:ea typeface="Aptos" panose="020B0004020202020204" pitchFamily="34" charset="0"/>
                <a:cs typeface="Times New Roman" panose="02020603050405020304" pitchFamily="18" charset="0"/>
              </a:rPr>
              <a:t>paranoia becomes a substitute for trust, aggression takes the</a:t>
            </a:r>
            <a:r>
              <a:rPr lang="en-HR" u="sng" kern="100" dirty="0">
                <a:ea typeface="Aptos" panose="020B0004020202020204" pitchFamily="34" charset="0"/>
                <a:cs typeface="Times New Roman" panose="02020603050405020304" pitchFamily="18" charset="0"/>
              </a:rPr>
              <a:t> </a:t>
            </a:r>
            <a:r>
              <a:rPr lang="en-GB" u="sng" kern="100" dirty="0">
                <a:effectLst/>
                <a:ea typeface="Aptos" panose="020B0004020202020204" pitchFamily="34" charset="0"/>
                <a:cs typeface="Times New Roman" panose="02020603050405020304" pitchFamily="18" charset="0"/>
              </a:rPr>
              <a:t>place of care and support, identity confusion or negative identity </a:t>
            </a:r>
            <a:r>
              <a:rPr lang="en-GB" kern="100" dirty="0">
                <a:effectLst/>
                <a:ea typeface="Aptos" panose="020B0004020202020204" pitchFamily="34" charset="0"/>
                <a:cs typeface="Times New Roman" panose="02020603050405020304" pitchFamily="18" charset="0"/>
              </a:rPr>
              <a:t>becomes </a:t>
            </a:r>
            <a:r>
              <a:rPr lang="en-GB" kern="100" dirty="0" err="1">
                <a:effectLst/>
                <a:ea typeface="Aptos" panose="020B0004020202020204" pitchFamily="34" charset="0"/>
                <a:cs typeface="Times New Roman" panose="02020603050405020304" pitchFamily="18" charset="0"/>
              </a:rPr>
              <a:t>asubstitute</a:t>
            </a:r>
            <a:r>
              <a:rPr lang="en-GB" kern="100" dirty="0">
                <a:effectLst/>
                <a:ea typeface="Aptos" panose="020B0004020202020204" pitchFamily="34" charset="0"/>
                <a:cs typeface="Times New Roman" panose="02020603050405020304" pitchFamily="18" charset="0"/>
              </a:rPr>
              <a:t> for the positive identity.</a:t>
            </a:r>
            <a:endParaRPr lang="en-HR" kern="100" dirty="0">
              <a:effectLs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1268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0423" name="Picture 60422">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0425" name="Picture 60424">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0427" name="Oval 60426">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0429" name="Picture 60428">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431" name="Picture 60430">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0433" name="Rectangle 60432">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0418" name="Picture 2" descr="https://dynamic-media-cdn.tripadvisor.com/media/photo-o/15/33/fc/d0/split.jpg?w=800&amp;h=500&amp;s=1"/>
          <p:cNvPicPr>
            <a:picLocks noGrp="1" noChangeAspect="1" noChangeArrowheads="1"/>
          </p:cNvPicPr>
          <p:nvPr>
            <p:ph idx="1"/>
          </p:nvPr>
        </p:nvPicPr>
        <p:blipFill>
          <a:blip r:embed="rId7" cstate="print"/>
          <a:srcRect t="339" b="9661"/>
          <a:stretch/>
        </p:blipFill>
        <p:spPr bwMode="auto">
          <a:xfrm>
            <a:off x="20" y="10"/>
            <a:ext cx="12191980" cy="685799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CSJ.PNG"/>
          <p:cNvPicPr>
            <a:picLocks noGrp="1" noChangeAspect="1"/>
          </p:cNvPicPr>
          <p:nvPr>
            <p:ph idx="1"/>
          </p:nvPr>
        </p:nvPicPr>
        <p:blipFill>
          <a:blip r:embed="rId2" cstate="print"/>
          <a:stretch>
            <a:fillRect/>
          </a:stretch>
        </p:blipFill>
        <p:spPr>
          <a:xfrm>
            <a:off x="1981200" y="2199937"/>
            <a:ext cx="8229600" cy="332649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85000" lnSpcReduction="20000"/>
          </a:bodyPr>
          <a:lstStyle/>
          <a:p>
            <a:pPr>
              <a:buNone/>
            </a:pPr>
            <a:endParaRPr lang="hr-HR" dirty="0"/>
          </a:p>
          <a:p>
            <a:pPr>
              <a:buNone/>
            </a:pPr>
            <a:r>
              <a:rPr lang="hr-HR" i="1" dirty="0"/>
              <a:t>     </a:t>
            </a:r>
            <a:r>
              <a:rPr lang="en-US" i="1" dirty="0"/>
              <a:t>The First Phase</a:t>
            </a:r>
            <a:endParaRPr lang="hr-HR" i="1" dirty="0"/>
          </a:p>
          <a:p>
            <a:pPr>
              <a:buNone/>
            </a:pPr>
            <a:r>
              <a:rPr lang="hr-HR" dirty="0"/>
              <a:t>     T</a:t>
            </a:r>
            <a:r>
              <a:rPr lang="en-US" dirty="0"/>
              <a:t>he </a:t>
            </a:r>
            <a:r>
              <a:rPr lang="hr-HR" dirty="0"/>
              <a:t>o</a:t>
            </a:r>
            <a:r>
              <a:rPr lang="en-US" dirty="0" err="1"/>
              <a:t>rganization</a:t>
            </a:r>
            <a:r>
              <a:rPr lang="en-US" dirty="0"/>
              <a:t> of the </a:t>
            </a:r>
            <a:r>
              <a:rPr lang="hr-HR" dirty="0"/>
              <a:t>p</a:t>
            </a:r>
            <a:r>
              <a:rPr lang="en-US" dirty="0" err="1"/>
              <a:t>sychological</a:t>
            </a:r>
            <a:r>
              <a:rPr lang="en-US" dirty="0"/>
              <a:t> and </a:t>
            </a:r>
            <a:r>
              <a:rPr lang="hr-HR" dirty="0"/>
              <a:t>p</a:t>
            </a:r>
            <a:r>
              <a:rPr lang="en-US" dirty="0" err="1"/>
              <a:t>sychosocial</a:t>
            </a:r>
            <a:r>
              <a:rPr lang="en-US" dirty="0"/>
              <a:t> </a:t>
            </a:r>
            <a:r>
              <a:rPr lang="hr-HR" dirty="0"/>
              <a:t>t</a:t>
            </a:r>
            <a:r>
              <a:rPr lang="en-US" dirty="0" err="1"/>
              <a:t>reatment</a:t>
            </a:r>
            <a:r>
              <a:rPr lang="en-US" dirty="0"/>
              <a:t> </a:t>
            </a:r>
            <a:r>
              <a:rPr lang="hr-HR" dirty="0"/>
              <a:t> </a:t>
            </a:r>
            <a:r>
              <a:rPr lang="hr-HR" dirty="0" err="1"/>
              <a:t>of</a:t>
            </a:r>
            <a:r>
              <a:rPr lang="hr-HR" dirty="0"/>
              <a:t> </a:t>
            </a:r>
            <a:r>
              <a:rPr lang="hr-HR" dirty="0" err="1"/>
              <a:t>displaced</a:t>
            </a:r>
            <a:r>
              <a:rPr lang="hr-HR" dirty="0"/>
              <a:t> </a:t>
            </a:r>
            <a:r>
              <a:rPr lang="hr-HR" dirty="0" err="1"/>
              <a:t>persons</a:t>
            </a:r>
            <a:endParaRPr lang="hr-HR" dirty="0"/>
          </a:p>
          <a:p>
            <a:pPr>
              <a:buNone/>
            </a:pPr>
            <a:endParaRPr lang="hr-HR" i="1" dirty="0"/>
          </a:p>
          <a:p>
            <a:pPr>
              <a:buNone/>
            </a:pPr>
            <a:r>
              <a:rPr lang="hr-HR" i="1" dirty="0"/>
              <a:t>     </a:t>
            </a:r>
            <a:r>
              <a:rPr lang="en-US" i="1" dirty="0"/>
              <a:t>Second Phase</a:t>
            </a:r>
            <a:endParaRPr lang="hr-HR" i="1" dirty="0"/>
          </a:p>
          <a:p>
            <a:pPr>
              <a:buNone/>
            </a:pPr>
            <a:r>
              <a:rPr lang="hr-HR" i="1" dirty="0"/>
              <a:t>    </a:t>
            </a:r>
            <a:r>
              <a:rPr lang="en-US" dirty="0"/>
              <a:t>The second phase in helping people suffering from psychological trauma, both during and after the war, consisted of </a:t>
            </a:r>
            <a:r>
              <a:rPr lang="en-US" dirty="0" err="1"/>
              <a:t>psychodynamically</a:t>
            </a:r>
            <a:r>
              <a:rPr lang="en-US" dirty="0"/>
              <a:t> oriented psychological treatments, psychosocial interventions and support. </a:t>
            </a:r>
            <a:endParaRPr lang="hr-HR" dirty="0"/>
          </a:p>
          <a:p>
            <a:pPr>
              <a:buNone/>
            </a:pPr>
            <a:r>
              <a:rPr lang="hr-HR" dirty="0"/>
              <a:t>     W</a:t>
            </a:r>
            <a:r>
              <a:rPr lang="en-US" dirty="0"/>
              <a:t>e prepared refugees and DCs for their return to their homes in the liberated territories. Our professional attention was especially directed toward patients with complex PTSD</a:t>
            </a:r>
            <a:endParaRPr lang="hr-HR" dirty="0"/>
          </a:p>
          <a:p>
            <a:pPr>
              <a:buNone/>
            </a:pPr>
            <a:endParaRPr lang="hr-HR" dirty="0"/>
          </a:p>
          <a:p>
            <a:pPr>
              <a:buNone/>
            </a:pPr>
            <a:r>
              <a:rPr lang="hr-HR" i="1" dirty="0"/>
              <a:t>     </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55F9434-7D48-F565-CF29-7CFDF088B678}"/>
              </a:ext>
            </a:extLst>
          </p:cNvPr>
          <p:cNvSpPr>
            <a:spLocks noGrp="1" noChangeArrowheads="1"/>
          </p:cNvSpPr>
          <p:nvPr>
            <p:ph type="title"/>
          </p:nvPr>
        </p:nvSpPr>
        <p:spPr/>
        <p:txBody>
          <a:bodyPr/>
          <a:lstStyle/>
          <a:p>
            <a:pPr eaLnBrk="1" hangingPunct="1"/>
            <a:r>
              <a:rPr lang="hr-HR" altLang="sr-Latn-RS" dirty="0"/>
              <a:t>PSYCHOLOGICAL TRAUMA</a:t>
            </a:r>
          </a:p>
        </p:txBody>
      </p:sp>
      <p:sp>
        <p:nvSpPr>
          <p:cNvPr id="97283" name="Rectangle 3">
            <a:extLst>
              <a:ext uri="{FF2B5EF4-FFF2-40B4-BE49-F238E27FC236}">
                <a16:creationId xmlns:a16="http://schemas.microsoft.com/office/drawing/2014/main" id="{A741B13B-010F-2C93-7A59-AA9D4D6E079E}"/>
              </a:ext>
            </a:extLst>
          </p:cNvPr>
          <p:cNvSpPr>
            <a:spLocks noGrp="1" noChangeArrowheads="1"/>
          </p:cNvSpPr>
          <p:nvPr>
            <p:ph idx="1"/>
          </p:nvPr>
        </p:nvSpPr>
        <p:spPr/>
        <p:txBody>
          <a:bodyPr/>
          <a:lstStyle/>
          <a:p>
            <a:pPr eaLnBrk="1" hangingPunct="1"/>
            <a:endParaRPr lang="hr-HR" altLang="sr-Latn-RS" dirty="0"/>
          </a:p>
          <a:p>
            <a:pPr marL="0" indent="0" eaLnBrk="1" hangingPunct="1">
              <a:buNone/>
            </a:pPr>
            <a:endParaRPr lang="hr-HR" altLang="sr-Latn-RS" dirty="0"/>
          </a:p>
          <a:p>
            <a:pPr eaLnBrk="1" hangingPunct="1"/>
            <a:endParaRPr lang="hr-HR" altLang="sr-Latn-RS" dirty="0"/>
          </a:p>
          <a:p>
            <a:pPr eaLnBrk="1" hangingPunct="1"/>
            <a:endParaRPr lang="hr-HR" altLang="sr-Latn-RS" dirty="0"/>
          </a:p>
          <a:p>
            <a:pPr lvl="1" eaLnBrk="1" hangingPunct="1"/>
            <a:r>
              <a:rPr lang="en-US" altLang="sr-Latn-RS" dirty="0"/>
              <a:t>The state in which a person who has experienced a difficult event is in, which threatens his life safety</a:t>
            </a:r>
            <a:endParaRPr lang="hr-HR" altLang="sr-Latn-R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a:buNone/>
            </a:pPr>
            <a:r>
              <a:rPr lang="hr-HR" i="1" dirty="0"/>
              <a:t>   </a:t>
            </a:r>
            <a:r>
              <a:rPr lang="en-US" i="1" dirty="0"/>
              <a:t>The Third Phase</a:t>
            </a:r>
            <a:endParaRPr lang="hr-HR" dirty="0"/>
          </a:p>
          <a:p>
            <a:pPr>
              <a:buNone/>
            </a:pPr>
            <a:r>
              <a:rPr lang="hr-HR" dirty="0"/>
              <a:t>    R</a:t>
            </a:r>
            <a:r>
              <a:rPr lang="en-US" dirty="0" err="1"/>
              <a:t>egional</a:t>
            </a:r>
            <a:r>
              <a:rPr lang="en-US" dirty="0"/>
              <a:t> </a:t>
            </a:r>
            <a:r>
              <a:rPr lang="en-US" dirty="0" err="1"/>
              <a:t>psychotrauma</a:t>
            </a:r>
            <a:r>
              <a:rPr lang="en-US" dirty="0"/>
              <a:t> centers are responsible for the organization of psychological treatment and psychosocial help to war veterans and persons seeking assistance with a family member (usually a father/husband) suffering from PTSD and stress-induced personality disorders. </a:t>
            </a:r>
            <a:endParaRPr lang="hr-HR" dirty="0"/>
          </a:p>
          <a:p>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5" name="Content Placeholder 4" descr="CMJ.PNG"/>
          <p:cNvPicPr>
            <a:picLocks noGrp="1" noChangeAspect="1"/>
          </p:cNvPicPr>
          <p:nvPr>
            <p:ph idx="1"/>
          </p:nvPr>
        </p:nvPicPr>
        <p:blipFill>
          <a:blip r:embed="rId2" cstate="print"/>
          <a:stretch>
            <a:fillRect/>
          </a:stretch>
        </p:blipFill>
        <p:spPr>
          <a:xfrm>
            <a:off x="2666977" y="1767390"/>
            <a:ext cx="6929485" cy="419158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01" name="Picture 820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03" name="Oval 820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205" name="Picture 820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07" name="Picture 820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09" name="Rectangle 820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211" name="Rectangle 821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21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8215" name="Freeform: Shape 821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194" name="Rectangle 2"/>
          <p:cNvSpPr>
            <a:spLocks noGrp="1" noChangeArrowheads="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2900" b="0" i="0" kern="1200" dirty="0">
                <a:solidFill>
                  <a:schemeClr val="tx2"/>
                </a:solidFill>
                <a:latin typeface="+mj-lt"/>
                <a:ea typeface="+mj-ea"/>
                <a:cs typeface="+mj-cs"/>
              </a:rPr>
              <a:t>The purpose of this study was to assess the effectiveness of group psychotherapy in war veterans with PTSD by evaluation of clinical picture of PTSD, associated neurotic symptoms, and adopted models of psychological defense mechanisms.</a:t>
            </a:r>
          </a:p>
        </p:txBody>
      </p:sp>
      <p:sp>
        <p:nvSpPr>
          <p:cNvPr id="8217" name="Rectangle 821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Footer Placeholder 3"/>
          <p:cNvSpPr>
            <a:spLocks noGrp="1"/>
          </p:cNvSpPr>
          <p:nvPr>
            <p:ph type="ftr" sz="quarter" idx="11"/>
          </p:nvPr>
        </p:nvSpPr>
        <p:spPr>
          <a:xfrm rot="5400000">
            <a:off x="8549750" y="3627119"/>
            <a:ext cx="4663440" cy="304801"/>
          </a:xfrm>
        </p:spPr>
        <p:txBody>
          <a:bodyPr vert="horz" lIns="91440" tIns="45720" rIns="91440" bIns="45720" rtlCol="0" anchor="b">
            <a:normAutofit/>
          </a:bodyPr>
          <a:lstStyle/>
          <a:p>
            <a:pPr>
              <a:spcAft>
                <a:spcPts val="600"/>
              </a:spcAft>
            </a:pPr>
            <a:r>
              <a:rPr lang="en-US" b="0" i="0" kern="1200">
                <a:solidFill>
                  <a:schemeClr val="bg2">
                    <a:alpha val="80000"/>
                  </a:schemeClr>
                </a:solidFill>
                <a:latin typeface="+mn-lt"/>
                <a:ea typeface="+mn-ea"/>
                <a:cs typeface="+mn-cs"/>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4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Autofit/>
          </a:bodyPr>
          <a:lstStyle/>
          <a:p>
            <a:r>
              <a:rPr lang="en-US" sz="3600" b="1" i="1" dirty="0">
                <a:cs typeface="Arial" charset="0"/>
              </a:rPr>
              <a:t>Symptoms of PTSD  </a:t>
            </a:r>
            <a:endParaRPr lang="hr-HR" sz="3600" dirty="0"/>
          </a:p>
        </p:txBody>
      </p:sp>
      <p:sp>
        <p:nvSpPr>
          <p:cNvPr id="4" name="Rezervirano mjesto sadržaja 3"/>
          <p:cNvSpPr>
            <a:spLocks noGrp="1"/>
          </p:cNvSpPr>
          <p:nvPr>
            <p:ph idx="1"/>
          </p:nvPr>
        </p:nvSpPr>
        <p:spPr/>
        <p:txBody>
          <a:bodyPr>
            <a:normAutofit/>
          </a:bodyPr>
          <a:lstStyle/>
          <a:p>
            <a:pPr>
              <a:buNone/>
            </a:pPr>
            <a:br>
              <a:rPr lang="en-US" sz="3600" b="1" i="1" dirty="0">
                <a:cs typeface="Arial" charset="0"/>
              </a:rPr>
            </a:br>
            <a:r>
              <a:rPr lang="en-US" dirty="0">
                <a:cs typeface="Arial" charset="0"/>
              </a:rPr>
              <a:t>The symptoms of reenactment of traumatic experience</a:t>
            </a:r>
            <a:r>
              <a:rPr lang="hr-HR" dirty="0">
                <a:cs typeface="Arial" charset="0"/>
              </a:rPr>
              <a:t> </a:t>
            </a:r>
            <a:r>
              <a:rPr lang="en-US" dirty="0">
                <a:cs typeface="Arial" charset="0"/>
              </a:rPr>
              <a:t> were least prominent at the end of treatment.</a:t>
            </a:r>
            <a:br>
              <a:rPr lang="hr-HR" dirty="0">
                <a:cs typeface="Arial" charset="0"/>
              </a:rPr>
            </a:br>
            <a:br>
              <a:rPr lang="hr-HR" dirty="0">
                <a:cs typeface="Arial" charset="0"/>
              </a:rPr>
            </a:br>
            <a:r>
              <a:rPr lang="hr-HR" dirty="0">
                <a:cs typeface="Arial" charset="0"/>
              </a:rPr>
              <a:t>S</a:t>
            </a:r>
            <a:r>
              <a:rPr lang="en-US" dirty="0" err="1">
                <a:cs typeface="Arial" charset="0"/>
              </a:rPr>
              <a:t>ymptoms</a:t>
            </a:r>
            <a:r>
              <a:rPr lang="en-US" dirty="0">
                <a:cs typeface="Arial" charset="0"/>
              </a:rPr>
              <a:t> of avoidance and emotional </a:t>
            </a:r>
            <a:r>
              <a:rPr lang="hr-HR" dirty="0" err="1">
                <a:cs typeface="Arial" charset="0"/>
              </a:rPr>
              <a:t>numbing</a:t>
            </a:r>
            <a:r>
              <a:rPr lang="en-US" dirty="0">
                <a:cs typeface="Arial" charset="0"/>
              </a:rPr>
              <a:t>, six out of seven symptoms were not significantly different at the beginning, after two, and after five years of psychotherapy. </a:t>
            </a:r>
            <a:br>
              <a:rPr lang="hr-HR" dirty="0">
                <a:cs typeface="Arial" charset="0"/>
              </a:rPr>
            </a:br>
            <a:br>
              <a:rPr lang="hr-HR" dirty="0">
                <a:cs typeface="Arial" charset="0"/>
              </a:rPr>
            </a:br>
            <a:r>
              <a:rPr lang="en-US" dirty="0">
                <a:cs typeface="Arial" charset="0"/>
              </a:rPr>
              <a:t>The intensity of some symptoms increased excitation, was significantly reduced at the end of treatment.</a:t>
            </a:r>
            <a:endParaRPr lang="hr-H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a:buNone/>
            </a:pPr>
            <a:r>
              <a:rPr lang="hr-HR" b="1" i="1" dirty="0">
                <a:cs typeface="Arial" charset="0"/>
              </a:rPr>
              <a:t> </a:t>
            </a:r>
            <a:br>
              <a:rPr lang="hr-HR" dirty="0">
                <a:cs typeface="Arial" charset="0"/>
              </a:rPr>
            </a:br>
            <a:r>
              <a:rPr lang="en-US" b="1" i="1" dirty="0">
                <a:cs typeface="Arial" charset="0"/>
              </a:rPr>
              <a:t> </a:t>
            </a:r>
            <a:br>
              <a:rPr lang="hr-HR" b="1" i="1" dirty="0">
                <a:cs typeface="Arial" charset="0"/>
              </a:rPr>
            </a:br>
            <a:r>
              <a:rPr lang="en-US" b="1" i="1" dirty="0">
                <a:cs typeface="Arial" charset="0"/>
              </a:rPr>
              <a:t>Defense Mechanisms </a:t>
            </a:r>
            <a:br>
              <a:rPr lang="hr-HR" i="1" dirty="0"/>
            </a:br>
            <a:r>
              <a:rPr lang="en-US" dirty="0">
                <a:cs typeface="Arial" charset="0"/>
              </a:rPr>
              <a:t>At the very beginning of the psychotherapeutic treatment, </a:t>
            </a:r>
            <a:r>
              <a:rPr lang="en-US" u="sng" dirty="0">
                <a:cs typeface="Arial" charset="0"/>
              </a:rPr>
              <a:t>projection and displacement were predominant defense mechanisms. </a:t>
            </a:r>
          </a:p>
          <a:p>
            <a:pPr>
              <a:buNone/>
            </a:pPr>
            <a:r>
              <a:rPr lang="en-US" dirty="0">
                <a:cs typeface="Arial" charset="0"/>
              </a:rPr>
              <a:t>     After the long term group psychotherapy there were no major changes in the model of defense mechanisms used. </a:t>
            </a:r>
            <a:endParaRPr lang="hr-H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JGSI.PNG"/>
          <p:cNvPicPr>
            <a:picLocks noGrp="1" noChangeAspect="1"/>
          </p:cNvPicPr>
          <p:nvPr>
            <p:ph idx="1"/>
          </p:nvPr>
        </p:nvPicPr>
        <p:blipFill>
          <a:blip r:embed="rId7" cstate="print"/>
          <a:stretch>
            <a:fillRect/>
          </a:stretch>
        </p:blipFill>
        <p:spPr>
          <a:xfrm>
            <a:off x="1709334" y="643467"/>
            <a:ext cx="8773331" cy="5571066"/>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fontScale="92500" lnSpcReduction="20000"/>
          </a:bodyPr>
          <a:lstStyle/>
          <a:p>
            <a:pPr>
              <a:buNone/>
            </a:pPr>
            <a:r>
              <a:rPr lang="hr-HR" dirty="0"/>
              <a:t>   </a:t>
            </a:r>
            <a:r>
              <a:rPr lang="en-US" dirty="0"/>
              <a:t>This research was set up to examine differences in levels of psychological adaptation in three groups of war veterans and the efficacy of group psychotherapy. </a:t>
            </a:r>
            <a:br>
              <a:rPr lang="hr-HR" dirty="0"/>
            </a:br>
            <a:br>
              <a:rPr lang="hr-HR" dirty="0"/>
            </a:br>
            <a:r>
              <a:rPr lang="hr-HR" dirty="0"/>
              <a:t>1</a:t>
            </a:r>
            <a:r>
              <a:rPr lang="en-US" dirty="0" err="1"/>
              <a:t>st</a:t>
            </a:r>
            <a:r>
              <a:rPr lang="en-US" dirty="0"/>
              <a:t> group consisted of war veterans with PTSD that were treated with group psychotherapy. </a:t>
            </a:r>
            <a:br>
              <a:rPr lang="hr-HR" dirty="0"/>
            </a:br>
            <a:endParaRPr lang="hr-HR" dirty="0"/>
          </a:p>
          <a:p>
            <a:pPr>
              <a:buNone/>
            </a:pPr>
            <a:r>
              <a:rPr lang="hr-HR" dirty="0"/>
              <a:t>     2nd </a:t>
            </a:r>
            <a:r>
              <a:rPr lang="en-US" dirty="0"/>
              <a:t>group consisted of war veterans that weren't treated with group psychotherapy. </a:t>
            </a:r>
            <a:br>
              <a:rPr lang="hr-HR" dirty="0"/>
            </a:br>
            <a:endParaRPr lang="hr-HR" dirty="0"/>
          </a:p>
          <a:p>
            <a:pPr>
              <a:buNone/>
            </a:pPr>
            <a:r>
              <a:rPr lang="hr-HR" dirty="0"/>
              <a:t>     3th </a:t>
            </a:r>
            <a:r>
              <a:rPr lang="en-US" dirty="0"/>
              <a:t>group consisted of war veterans that were not diagnosed as suffering from PTSD. </a:t>
            </a:r>
            <a:br>
              <a:rPr lang="hr-HR" dirty="0"/>
            </a:br>
            <a:endParaRPr lang="hr-HR" dirty="0"/>
          </a:p>
          <a:p>
            <a:pPr>
              <a:buNone/>
            </a:pPr>
            <a:r>
              <a:rPr lang="en-US" dirty="0"/>
              <a:t>The research tools applied were: CAPS, Crown-Crisp Experiential Index, and Life-Style Questionnaire. </a:t>
            </a:r>
            <a:r>
              <a:rPr lang="hr-HR" dirty="0"/>
              <a:t> </a:t>
            </a:r>
            <a:r>
              <a:rPr lang="en-US" dirty="0"/>
              <a:t> </a:t>
            </a:r>
            <a:endParaRPr lang="hr-H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a:bodyPr>
          <a:lstStyle/>
          <a:p>
            <a:pPr>
              <a:buNone/>
            </a:pPr>
            <a:r>
              <a:rPr lang="hr-HR" dirty="0"/>
              <a:t>     </a:t>
            </a:r>
            <a:r>
              <a:rPr lang="en-US" dirty="0"/>
              <a:t>The obtained results demonstrated that the first group showed significantly les</a:t>
            </a:r>
            <a:r>
              <a:rPr lang="hr-HR" dirty="0"/>
              <a:t>s </a:t>
            </a:r>
            <a:r>
              <a:rPr lang="en-US" dirty="0"/>
              <a:t>pronounced symptoms of PTSD than group two</a:t>
            </a:r>
            <a:r>
              <a:rPr lang="hr-HR" dirty="0"/>
              <a:t>.</a:t>
            </a:r>
            <a:br>
              <a:rPr lang="hr-HR" dirty="0"/>
            </a:br>
            <a:endParaRPr lang="hr-HR" dirty="0"/>
          </a:p>
          <a:p>
            <a:pPr>
              <a:buNone/>
            </a:pPr>
            <a:r>
              <a:rPr lang="hr-HR" dirty="0"/>
              <a:t> </a:t>
            </a:r>
            <a:r>
              <a:rPr lang="en-US" dirty="0"/>
              <a:t>     Depression was found expressed in all three groups. </a:t>
            </a:r>
            <a:br>
              <a:rPr lang="hr-HR" dirty="0"/>
            </a:br>
            <a:endParaRPr lang="hr-HR" dirty="0"/>
          </a:p>
          <a:p>
            <a:pPr>
              <a:buNone/>
            </a:pPr>
            <a:r>
              <a:rPr lang="hr-HR" dirty="0"/>
              <a:t>     </a:t>
            </a:r>
            <a:r>
              <a:rPr lang="en-US" b="1" dirty="0"/>
              <a:t>Projection </a:t>
            </a:r>
            <a:r>
              <a:rPr lang="en-US" dirty="0"/>
              <a:t>was found to be the dominant defense mechanism in all groups. </a:t>
            </a:r>
            <a:br>
              <a:rPr lang="hr-HR" dirty="0"/>
            </a:br>
            <a:r>
              <a:rPr lang="en-US" dirty="0"/>
              <a:t>The mechanism of </a:t>
            </a:r>
            <a:r>
              <a:rPr lang="en-US" b="1" dirty="0"/>
              <a:t>regression</a:t>
            </a:r>
            <a:r>
              <a:rPr lang="en-US" dirty="0"/>
              <a:t> was found to be significantly more frequent in the group treated with group psychotherapy. </a:t>
            </a:r>
            <a:r>
              <a:rPr lang="hr-HR" dirty="0"/>
              <a:t> </a:t>
            </a:r>
            <a:br>
              <a:rPr lang="en-US" dirty="0"/>
            </a:b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normAutofit/>
          </a:bodyPr>
          <a:lstStyle/>
          <a:p>
            <a:pPr algn="l"/>
            <a:r>
              <a:rPr lang="en-US" sz="2700" dirty="0"/>
              <a:t>The exposure to war trauma might favor the development of depression and the use of immature mechanisms of defense even when the clinical picture of PTSD is not developed. </a:t>
            </a:r>
            <a:br>
              <a:rPr lang="hr-HR" sz="2700" dirty="0"/>
            </a:br>
            <a:r>
              <a:rPr lang="en-US" sz="2700" dirty="0"/>
              <a:t> </a:t>
            </a:r>
            <a:endParaRPr lang="fr-FR" alt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GA.PNG"/>
          <p:cNvPicPr>
            <a:picLocks noGrp="1" noChangeAspect="1"/>
          </p:cNvPicPr>
          <p:nvPr>
            <p:ph idx="1"/>
          </p:nvPr>
        </p:nvPicPr>
        <p:blipFill>
          <a:blip r:embed="rId7" cstate="print"/>
          <a:stretch>
            <a:fillRect/>
          </a:stretch>
        </p:blipFill>
        <p:spPr>
          <a:xfrm>
            <a:off x="3372645" y="643467"/>
            <a:ext cx="5446710"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AB4EB42-03B8-3B4B-10BF-28620BF5014B}"/>
              </a:ext>
            </a:extLst>
          </p:cNvPr>
          <p:cNvSpPr>
            <a:spLocks noGrp="1" noChangeArrowheads="1"/>
          </p:cNvSpPr>
          <p:nvPr>
            <p:ph type="title"/>
          </p:nvPr>
        </p:nvSpPr>
        <p:spPr/>
        <p:txBody>
          <a:bodyPr/>
          <a:lstStyle/>
          <a:p>
            <a:pPr eaLnBrk="1" hangingPunct="1"/>
            <a:r>
              <a:rPr lang="hr-HR" altLang="sr-Latn-RS"/>
              <a:t>Traumatic event</a:t>
            </a:r>
          </a:p>
        </p:txBody>
      </p:sp>
      <p:pic>
        <p:nvPicPr>
          <p:cNvPr id="126982" name="Picture 6" descr="C:\Documents and Settings\Acer\My Documents\My Pictures\naslovnice-blizanci.bmp">
            <a:extLst>
              <a:ext uri="{FF2B5EF4-FFF2-40B4-BE49-F238E27FC236}">
                <a16:creationId xmlns:a16="http://schemas.microsoft.com/office/drawing/2014/main" id="{5ED64EA6-A364-CBA0-7AAB-B0BB5C4CFD9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2262981" y="1905000"/>
            <a:ext cx="32131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80" name="Rectangle 4">
            <a:extLst>
              <a:ext uri="{FF2B5EF4-FFF2-40B4-BE49-F238E27FC236}">
                <a16:creationId xmlns:a16="http://schemas.microsoft.com/office/drawing/2014/main" id="{E2170DCE-0CB6-5386-1D20-58E8EB04AD49}"/>
              </a:ext>
            </a:extLst>
          </p:cNvPr>
          <p:cNvSpPr>
            <a:spLocks noGrp="1" noChangeArrowheads="1"/>
          </p:cNvSpPr>
          <p:nvPr>
            <p:ph type="body" sz="half" idx="2"/>
          </p:nvPr>
        </p:nvSpPr>
        <p:spPr/>
        <p:txBody>
          <a:bodyPr/>
          <a:lstStyle/>
          <a:p>
            <a:pPr marL="0" indent="0"/>
            <a:endParaRPr lang="hr-HR" altLang="sr-Latn-RS"/>
          </a:p>
        </p:txBody>
      </p:sp>
      <p:pic>
        <p:nvPicPr>
          <p:cNvPr id="19461" name="Picture 7" descr="C:\Documents and Settings\Acer\My Documents\My Pictures\vjetnamac.bmp">
            <a:extLst>
              <a:ext uri="{FF2B5EF4-FFF2-40B4-BE49-F238E27FC236}">
                <a16:creationId xmlns:a16="http://schemas.microsoft.com/office/drawing/2014/main" id="{F5E5863B-DEF0-6EFA-58F2-AE4BD6848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828800"/>
            <a:ext cx="34988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ppt_x"/>
                                          </p:val>
                                        </p:tav>
                                        <p:tav tm="100000">
                                          <p:val>
                                            <p:strVal val="#ppt_x"/>
                                          </p:val>
                                        </p:tav>
                                      </p:tavLst>
                                    </p:anim>
                                    <p:anim calcmode="lin" valueType="num">
                                      <p:cBhvr additive="base">
                                        <p:cTn id="8" dur="500" fill="hold"/>
                                        <p:tgtEl>
                                          <p:spTgt spid="1269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1" presetClass="entr" presetSubtype="0" fill="hold" nodeType="clickEffect" nodePh="1">
                                  <p:stCondLst>
                                    <p:cond delay="0"/>
                                  </p:stCondLst>
                                  <p:endCondLst>
                                    <p:cond evt="begin" delay="0">
                                      <p:tn val="11"/>
                                    </p:cond>
                                  </p:endCondLst>
                                  <p:childTnLst>
                                    <p:set>
                                      <p:cBhvr>
                                        <p:cTn id="12" dur="500">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26982"/>
                                        </p:tgtEl>
                                        <p:attrNameLst>
                                          <p:attrName>style.visibility</p:attrName>
                                        </p:attrNameLst>
                                      </p:cBhvr>
                                      <p:to>
                                        <p:strVal val="visible"/>
                                      </p:to>
                                    </p:set>
                                    <p:anim calcmode="lin" valueType="num">
                                      <p:cBhvr>
                                        <p:cTn id="17" dur="1000" fill="hold"/>
                                        <p:tgtEl>
                                          <p:spTgt spid="126982"/>
                                        </p:tgtEl>
                                        <p:attrNameLst>
                                          <p:attrName>ppt_w</p:attrName>
                                        </p:attrNameLst>
                                      </p:cBhvr>
                                      <p:tavLst>
                                        <p:tav tm="0">
                                          <p:val>
                                            <p:fltVal val="0"/>
                                          </p:val>
                                        </p:tav>
                                        <p:tav tm="100000">
                                          <p:val>
                                            <p:strVal val="#ppt_w"/>
                                          </p:val>
                                        </p:tav>
                                      </p:tavLst>
                                    </p:anim>
                                    <p:anim calcmode="lin" valueType="num">
                                      <p:cBhvr>
                                        <p:cTn id="18" dur="1000" fill="hold"/>
                                        <p:tgtEl>
                                          <p:spTgt spid="126982"/>
                                        </p:tgtEl>
                                        <p:attrNameLst>
                                          <p:attrName>ppt_h</p:attrName>
                                        </p:attrNameLst>
                                      </p:cBhvr>
                                      <p:tavLst>
                                        <p:tav tm="0">
                                          <p:val>
                                            <p:fltVal val="0"/>
                                          </p:val>
                                        </p:tav>
                                        <p:tav tm="100000">
                                          <p:val>
                                            <p:strVal val="#ppt_h"/>
                                          </p:val>
                                        </p:tav>
                                      </p:tavLst>
                                    </p:anim>
                                    <p:anim calcmode="lin" valueType="num">
                                      <p:cBhvr>
                                        <p:cTn id="19" dur="1000" fill="hold"/>
                                        <p:tgtEl>
                                          <p:spTgt spid="12698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69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P spid="12698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br>
              <a:rPr lang="hr-HR" sz="3600" b="1" dirty="0"/>
            </a:br>
            <a:r>
              <a:rPr lang="en-GB" sz="3600" b="1" dirty="0" err="1"/>
              <a:t>Therapeuthic</a:t>
            </a:r>
            <a:r>
              <a:rPr lang="en-GB" sz="3600" b="1" dirty="0"/>
              <a:t> technique:</a:t>
            </a:r>
            <a:br>
              <a:rPr lang="en-GB" sz="3600" dirty="0"/>
            </a:br>
            <a:endParaRPr lang="en-GB" sz="3600" dirty="0"/>
          </a:p>
        </p:txBody>
      </p:sp>
      <p:sp>
        <p:nvSpPr>
          <p:cNvPr id="15363" name="Rectangle 3"/>
          <p:cNvSpPr>
            <a:spLocks noGrp="1" noChangeArrowheads="1"/>
          </p:cNvSpPr>
          <p:nvPr>
            <p:ph idx="1"/>
          </p:nvPr>
        </p:nvSpPr>
        <p:spPr>
          <a:xfrm>
            <a:off x="2309786" y="1571612"/>
            <a:ext cx="7772400" cy="4495800"/>
          </a:xfrm>
        </p:spPr>
        <p:txBody>
          <a:bodyPr>
            <a:normAutofit lnSpcReduction="10000"/>
          </a:bodyPr>
          <a:lstStyle/>
          <a:p>
            <a:pPr algn="just">
              <a:lnSpc>
                <a:spcPct val="90000"/>
              </a:lnSpc>
              <a:buFontTx/>
              <a:buNone/>
            </a:pPr>
            <a:r>
              <a:rPr lang="hr-HR" sz="2000" dirty="0" err="1"/>
              <a:t>Aiming</a:t>
            </a:r>
            <a:r>
              <a:rPr lang="hr-HR" sz="2000" dirty="0"/>
              <a:t> </a:t>
            </a:r>
            <a:r>
              <a:rPr lang="hr-HR" sz="2000" dirty="0" err="1"/>
              <a:t>towards</a:t>
            </a:r>
            <a:r>
              <a:rPr lang="hr-HR" sz="2000" dirty="0"/>
              <a:t> </a:t>
            </a:r>
            <a:r>
              <a:rPr lang="hr-HR" sz="2000" dirty="0" err="1"/>
              <a:t>these</a:t>
            </a:r>
            <a:r>
              <a:rPr lang="hr-HR" sz="2000" dirty="0"/>
              <a:t> </a:t>
            </a:r>
            <a:r>
              <a:rPr lang="hr-HR" sz="2000" dirty="0" err="1"/>
              <a:t>goals</a:t>
            </a:r>
            <a:r>
              <a:rPr lang="hr-HR" sz="2000" dirty="0"/>
              <a:t> </a:t>
            </a:r>
            <a:r>
              <a:rPr lang="hr-HR" sz="2000" dirty="0" err="1"/>
              <a:t>in</a:t>
            </a:r>
            <a:r>
              <a:rPr lang="hr-HR" sz="2000" dirty="0"/>
              <a:t> </a:t>
            </a:r>
            <a:r>
              <a:rPr lang="hr-HR" sz="2000" dirty="0" err="1"/>
              <a:t>tretment</a:t>
            </a:r>
            <a:r>
              <a:rPr lang="hr-HR" sz="2000" dirty="0"/>
              <a:t> </a:t>
            </a:r>
            <a:r>
              <a:rPr lang="hr-HR" sz="2000" dirty="0" err="1"/>
              <a:t>of</a:t>
            </a:r>
            <a:r>
              <a:rPr lang="hr-HR" sz="2000" dirty="0"/>
              <a:t> PTSD, </a:t>
            </a:r>
            <a:r>
              <a:rPr lang="hr-HR" sz="2000" dirty="0" err="1"/>
              <a:t>we</a:t>
            </a:r>
            <a:endParaRPr lang="hr-HR" sz="2000" dirty="0"/>
          </a:p>
          <a:p>
            <a:pPr algn="just">
              <a:lnSpc>
                <a:spcPct val="90000"/>
              </a:lnSpc>
              <a:buFontTx/>
              <a:buNone/>
            </a:pPr>
            <a:r>
              <a:rPr lang="hr-HR" sz="2000" dirty="0" err="1"/>
              <a:t>implemented</a:t>
            </a:r>
            <a:r>
              <a:rPr lang="hr-HR" sz="2000" dirty="0"/>
              <a:t> a </a:t>
            </a:r>
            <a:r>
              <a:rPr lang="hr-HR" sz="2000" dirty="0" err="1"/>
              <a:t>psychot</a:t>
            </a:r>
            <a:r>
              <a:rPr lang="en-GB" sz="2000" dirty="0" err="1"/>
              <a:t>erapeuthic</a:t>
            </a:r>
            <a:r>
              <a:rPr lang="en-GB" sz="2000" dirty="0"/>
              <a:t> programme</a:t>
            </a:r>
            <a:r>
              <a:rPr lang="hr-HR" sz="2000" dirty="0"/>
              <a:t> </a:t>
            </a:r>
            <a:r>
              <a:rPr lang="hr-HR" sz="2000" dirty="0" err="1"/>
              <a:t>that</a:t>
            </a:r>
            <a:r>
              <a:rPr lang="en-GB" sz="2000" dirty="0"/>
              <a:t> </a:t>
            </a:r>
            <a:r>
              <a:rPr lang="hr-HR" sz="2000" dirty="0" err="1"/>
              <a:t>lasted</a:t>
            </a:r>
            <a:r>
              <a:rPr lang="en-GB" sz="2000" dirty="0"/>
              <a:t> 40 </a:t>
            </a:r>
            <a:endParaRPr lang="hr-HR" sz="2000" dirty="0"/>
          </a:p>
          <a:p>
            <a:pPr algn="just">
              <a:lnSpc>
                <a:spcPct val="90000"/>
              </a:lnSpc>
              <a:buFontTx/>
              <a:buNone/>
            </a:pPr>
            <a:r>
              <a:rPr lang="en-GB" sz="2000" dirty="0"/>
              <a:t>weeks</a:t>
            </a:r>
            <a:r>
              <a:rPr lang="hr-HR" sz="2000" dirty="0"/>
              <a:t>.  </a:t>
            </a:r>
          </a:p>
          <a:p>
            <a:pPr algn="just">
              <a:lnSpc>
                <a:spcPct val="90000"/>
              </a:lnSpc>
              <a:buFontTx/>
              <a:buNone/>
            </a:pPr>
            <a:endParaRPr lang="hr-HR" sz="2000" dirty="0"/>
          </a:p>
          <a:p>
            <a:pPr algn="just">
              <a:lnSpc>
                <a:spcPct val="90000"/>
              </a:lnSpc>
              <a:buFontTx/>
              <a:buNone/>
            </a:pPr>
            <a:r>
              <a:rPr lang="hr-HR" sz="2000" dirty="0" err="1"/>
              <a:t>The</a:t>
            </a:r>
            <a:r>
              <a:rPr lang="hr-HR" sz="2000" dirty="0"/>
              <a:t> </a:t>
            </a:r>
            <a:r>
              <a:rPr lang="hr-HR" sz="2000" dirty="0" err="1"/>
              <a:t>psychotherapeutic</a:t>
            </a:r>
            <a:r>
              <a:rPr lang="hr-HR" sz="2000" dirty="0"/>
              <a:t> </a:t>
            </a:r>
            <a:r>
              <a:rPr lang="hr-HR" sz="2000" dirty="0" err="1"/>
              <a:t>programme</a:t>
            </a:r>
            <a:r>
              <a:rPr lang="hr-HR" sz="2000" dirty="0"/>
              <a:t> </a:t>
            </a:r>
            <a:r>
              <a:rPr lang="hr-HR" sz="2000" dirty="0" err="1"/>
              <a:t>consisted</a:t>
            </a:r>
            <a:r>
              <a:rPr lang="hr-HR" sz="2000" dirty="0"/>
              <a:t> </a:t>
            </a:r>
            <a:r>
              <a:rPr lang="hr-HR" sz="2000" dirty="0" err="1"/>
              <a:t>of</a:t>
            </a:r>
            <a:r>
              <a:rPr lang="hr-HR" sz="2000" dirty="0"/>
              <a:t> </a:t>
            </a:r>
            <a:r>
              <a:rPr lang="hr-HR" sz="2000" dirty="0" err="1"/>
              <a:t>three</a:t>
            </a:r>
            <a:endParaRPr lang="hr-HR" sz="2000" dirty="0"/>
          </a:p>
          <a:p>
            <a:pPr algn="just">
              <a:lnSpc>
                <a:spcPct val="90000"/>
              </a:lnSpc>
              <a:buFontTx/>
              <a:buNone/>
            </a:pPr>
            <a:r>
              <a:rPr lang="hr-HR" sz="2000" dirty="0" err="1"/>
              <a:t>different</a:t>
            </a:r>
            <a:r>
              <a:rPr lang="hr-HR" sz="2000" dirty="0"/>
              <a:t> group </a:t>
            </a:r>
            <a:r>
              <a:rPr lang="hr-HR" sz="2000" dirty="0" err="1"/>
              <a:t>modalities</a:t>
            </a:r>
            <a:r>
              <a:rPr lang="hr-HR" sz="2000" dirty="0"/>
              <a:t>: </a:t>
            </a:r>
            <a:endParaRPr lang="en-GB" sz="2000" dirty="0"/>
          </a:p>
          <a:p>
            <a:pPr algn="just">
              <a:lnSpc>
                <a:spcPct val="90000"/>
              </a:lnSpc>
              <a:buFontTx/>
              <a:buNone/>
            </a:pPr>
            <a:r>
              <a:rPr lang="en-GB" sz="2000" dirty="0"/>
              <a:t>       1.  Socio-therapeutic group  </a:t>
            </a:r>
          </a:p>
          <a:p>
            <a:pPr algn="just">
              <a:lnSpc>
                <a:spcPct val="90000"/>
              </a:lnSpc>
              <a:buFontTx/>
              <a:buNone/>
            </a:pPr>
            <a:r>
              <a:rPr lang="en-GB" sz="2000" dirty="0"/>
              <a:t>       2.  Psycho</a:t>
            </a:r>
            <a:r>
              <a:rPr lang="hr-HR" sz="2000" dirty="0"/>
              <a:t>-</a:t>
            </a:r>
            <a:r>
              <a:rPr lang="en-GB" sz="2000" dirty="0"/>
              <a:t>educative group  </a:t>
            </a:r>
          </a:p>
          <a:p>
            <a:pPr algn="just">
              <a:lnSpc>
                <a:spcPct val="90000"/>
              </a:lnSpc>
              <a:buFontTx/>
              <a:buNone/>
            </a:pPr>
            <a:r>
              <a:rPr lang="en-GB" sz="2000" dirty="0"/>
              <a:t>       3.  </a:t>
            </a:r>
            <a:r>
              <a:rPr lang="hr-HR" sz="2000" dirty="0"/>
              <a:t>T</a:t>
            </a:r>
            <a:r>
              <a:rPr lang="en-GB" sz="2000" dirty="0" err="1"/>
              <a:t>rauma</a:t>
            </a:r>
            <a:r>
              <a:rPr lang="hr-HR" sz="2000" dirty="0"/>
              <a:t> -</a:t>
            </a:r>
            <a:r>
              <a:rPr lang="en-GB" sz="2000" dirty="0"/>
              <a:t> focused group. </a:t>
            </a:r>
            <a:endParaRPr lang="hr-HR" sz="2000" dirty="0"/>
          </a:p>
          <a:p>
            <a:pPr algn="just">
              <a:lnSpc>
                <a:spcPct val="90000"/>
              </a:lnSpc>
              <a:buFontTx/>
              <a:buNone/>
            </a:pPr>
            <a:r>
              <a:rPr lang="hr-HR" sz="2000" dirty="0"/>
              <a:t>E</a:t>
            </a:r>
            <a:r>
              <a:rPr lang="en-GB" sz="2000" dirty="0"/>
              <a:t>ach group</a:t>
            </a:r>
            <a:r>
              <a:rPr lang="hr-HR" sz="2000" dirty="0"/>
              <a:t> </a:t>
            </a:r>
            <a:r>
              <a:rPr lang="hr-HR" sz="2000" dirty="0" err="1"/>
              <a:t>consisted</a:t>
            </a:r>
            <a:r>
              <a:rPr lang="en-GB" sz="2000" dirty="0"/>
              <a:t> of </a:t>
            </a:r>
            <a:r>
              <a:rPr lang="hr-HR" sz="2000" dirty="0"/>
              <a:t>8-</a:t>
            </a:r>
            <a:r>
              <a:rPr lang="en-GB" sz="2000" dirty="0"/>
              <a:t>1</a:t>
            </a:r>
            <a:r>
              <a:rPr lang="hr-HR" sz="2000" dirty="0"/>
              <a:t>1</a:t>
            </a:r>
            <a:r>
              <a:rPr lang="en-GB" sz="2000" dirty="0"/>
              <a:t> patients</a:t>
            </a:r>
            <a:r>
              <a:rPr lang="hr-HR" sz="2000" dirty="0"/>
              <a:t>.</a:t>
            </a:r>
            <a:r>
              <a:rPr lang="en-GB" sz="2000" dirty="0"/>
              <a:t> </a:t>
            </a:r>
            <a:endParaRPr lang="hr-HR" sz="2000" dirty="0"/>
          </a:p>
          <a:p>
            <a:pPr algn="just">
              <a:lnSpc>
                <a:spcPct val="90000"/>
              </a:lnSpc>
              <a:buFontTx/>
              <a:buNone/>
            </a:pPr>
            <a:r>
              <a:rPr lang="en-GB" sz="2000" dirty="0"/>
              <a:t>Each session lasted 60 min. </a:t>
            </a:r>
            <a:r>
              <a:rPr lang="hr-HR" sz="2000" dirty="0" err="1"/>
              <a:t>conducted</a:t>
            </a:r>
            <a:r>
              <a:rPr lang="en-GB" sz="2000" dirty="0"/>
              <a:t> by </a:t>
            </a:r>
            <a:r>
              <a:rPr lang="hr-HR" sz="2000" dirty="0"/>
              <a:t>one </a:t>
            </a:r>
            <a:r>
              <a:rPr lang="hr-HR" sz="2000" dirty="0" err="1"/>
              <a:t>therapist</a:t>
            </a:r>
            <a:r>
              <a:rPr lang="hr-HR" sz="2000" dirty="0"/>
              <a:t>.</a:t>
            </a:r>
          </a:p>
          <a:p>
            <a:pPr algn="just">
              <a:lnSpc>
                <a:spcPct val="90000"/>
              </a:lnSpc>
              <a:buFontTx/>
              <a:buNone/>
            </a:pPr>
            <a:endParaRPr lang="en-GB"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593928" name="Rectangle 59392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9393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593932" name="Freeform: Shape 59393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93934" name="Rectangle 59393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3922" name="Rectangle 2"/>
          <p:cNvSpPr>
            <a:spLocks noGrp="1" noChangeArrowheads="1"/>
          </p:cNvSpPr>
          <p:nvPr>
            <p:ph type="title"/>
          </p:nvPr>
        </p:nvSpPr>
        <p:spPr>
          <a:xfrm>
            <a:off x="653143" y="1645920"/>
            <a:ext cx="3522879" cy="4470821"/>
          </a:xfrm>
        </p:spPr>
        <p:txBody>
          <a:bodyPr>
            <a:normAutofit/>
          </a:bodyPr>
          <a:lstStyle/>
          <a:p>
            <a:pPr algn="r"/>
            <a:r>
              <a:rPr lang="hr-HR" b="1">
                <a:solidFill>
                  <a:srgbClr val="FFFFFF"/>
                </a:solidFill>
              </a:rPr>
              <a:t>Results:</a:t>
            </a:r>
          </a:p>
        </p:txBody>
      </p:sp>
      <p:sp>
        <p:nvSpPr>
          <p:cNvPr id="593923" name="Rectangle 3"/>
          <p:cNvSpPr>
            <a:spLocks noGrp="1" noChangeArrowheads="1"/>
          </p:cNvSpPr>
          <p:nvPr>
            <p:ph idx="1"/>
          </p:nvPr>
        </p:nvSpPr>
        <p:spPr>
          <a:xfrm>
            <a:off x="5204109" y="1645920"/>
            <a:ext cx="5919503" cy="4470821"/>
          </a:xfrm>
        </p:spPr>
        <p:txBody>
          <a:bodyPr>
            <a:normAutofit/>
          </a:bodyPr>
          <a:lstStyle/>
          <a:p>
            <a:pPr>
              <a:buFont typeface="Wingdings" pitchFamily="2" charset="2"/>
              <a:buNone/>
            </a:pPr>
            <a:r>
              <a:rPr lang="hr-HR" dirty="0"/>
              <a:t>    </a:t>
            </a:r>
          </a:p>
          <a:p>
            <a:pPr>
              <a:buNone/>
            </a:pPr>
            <a:r>
              <a:rPr lang="hr-HR" dirty="0"/>
              <a:t>   </a:t>
            </a:r>
            <a:r>
              <a:rPr lang="hr-HR" dirty="0" err="1"/>
              <a:t>Increase</a:t>
            </a:r>
            <a:r>
              <a:rPr lang="hr-HR" dirty="0"/>
              <a:t> </a:t>
            </a:r>
            <a:r>
              <a:rPr lang="hr-HR" dirty="0" err="1"/>
              <a:t>in</a:t>
            </a:r>
            <a:r>
              <a:rPr lang="hr-HR" dirty="0"/>
              <a:t> problem-</a:t>
            </a:r>
            <a:r>
              <a:rPr lang="hr-HR" dirty="0" err="1"/>
              <a:t>focused</a:t>
            </a:r>
            <a:r>
              <a:rPr lang="hr-HR" dirty="0"/>
              <a:t> </a:t>
            </a:r>
            <a:r>
              <a:rPr lang="hr-HR" dirty="0" err="1"/>
              <a:t>strategies</a:t>
            </a:r>
            <a:r>
              <a:rPr lang="hr-HR" dirty="0"/>
              <a:t> </a:t>
            </a:r>
            <a:r>
              <a:rPr lang="hr-HR" dirty="0" err="1"/>
              <a:t>and</a:t>
            </a:r>
            <a:r>
              <a:rPr lang="hr-HR" dirty="0"/>
              <a:t>  </a:t>
            </a:r>
          </a:p>
          <a:p>
            <a:pPr>
              <a:buNone/>
            </a:pPr>
            <a:r>
              <a:rPr lang="hr-HR" dirty="0"/>
              <a:t>   </a:t>
            </a:r>
            <a:r>
              <a:rPr lang="hr-HR" dirty="0" err="1"/>
              <a:t>avoidant</a:t>
            </a:r>
            <a:r>
              <a:rPr lang="hr-HR" dirty="0"/>
              <a:t> </a:t>
            </a:r>
            <a:r>
              <a:rPr lang="hr-HR" dirty="0" err="1"/>
              <a:t>strategies</a:t>
            </a:r>
            <a:r>
              <a:rPr lang="hr-HR" dirty="0"/>
              <a:t> </a:t>
            </a:r>
            <a:r>
              <a:rPr lang="hr-HR" dirty="0" err="1"/>
              <a:t>in</a:t>
            </a:r>
            <a:r>
              <a:rPr lang="hr-HR" dirty="0"/>
              <a:t> </a:t>
            </a:r>
            <a:r>
              <a:rPr lang="hr-HR" dirty="0" err="1"/>
              <a:t>coping</a:t>
            </a:r>
            <a:r>
              <a:rPr lang="hr-HR" dirty="0"/>
              <a:t> </a:t>
            </a:r>
            <a:r>
              <a:rPr lang="hr-HR" dirty="0" err="1"/>
              <a:t>with</a:t>
            </a:r>
            <a:r>
              <a:rPr lang="hr-HR" dirty="0"/>
              <a:t> </a:t>
            </a:r>
            <a:r>
              <a:rPr lang="hr-HR" dirty="0" err="1"/>
              <a:t>stress</a:t>
            </a:r>
            <a:endParaRPr lang="hr-HR" dirty="0"/>
          </a:p>
          <a:p>
            <a:endParaRPr lang="hr-HR" dirty="0"/>
          </a:p>
          <a:p>
            <a:pPr>
              <a:buNone/>
            </a:pPr>
            <a:r>
              <a:rPr lang="hr-HR" dirty="0"/>
              <a:t>   </a:t>
            </a:r>
            <a:r>
              <a:rPr lang="hr-HR" dirty="0" err="1"/>
              <a:t>Reduction</a:t>
            </a:r>
            <a:r>
              <a:rPr lang="hr-HR" dirty="0"/>
              <a:t> </a:t>
            </a:r>
            <a:r>
              <a:rPr lang="hr-HR" dirty="0" err="1"/>
              <a:t>of</a:t>
            </a:r>
            <a:r>
              <a:rPr lang="hr-HR" dirty="0"/>
              <a:t> </a:t>
            </a:r>
            <a:r>
              <a:rPr lang="hr-HR" dirty="0" err="1"/>
              <a:t>depression</a:t>
            </a:r>
            <a:r>
              <a:rPr lang="hr-HR" dirty="0"/>
              <a:t> </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The</a:t>
            </a:r>
            <a:r>
              <a:rPr lang="hr-HR" dirty="0"/>
              <a:t> </a:t>
            </a:r>
            <a:r>
              <a:rPr lang="hr-HR" dirty="0" err="1"/>
              <a:t>Poetry</a:t>
            </a:r>
            <a:r>
              <a:rPr lang="hr-HR" dirty="0"/>
              <a:t> </a:t>
            </a:r>
            <a:r>
              <a:rPr lang="hr-HR" dirty="0" err="1"/>
              <a:t>of</a:t>
            </a:r>
            <a:r>
              <a:rPr lang="hr-HR" dirty="0"/>
              <a:t> </a:t>
            </a:r>
            <a:r>
              <a:rPr lang="hr-HR" dirty="0" err="1"/>
              <a:t>war</a:t>
            </a:r>
            <a:r>
              <a:rPr lang="hr-HR" dirty="0"/>
              <a:t> veteran</a:t>
            </a:r>
          </a:p>
        </p:txBody>
      </p:sp>
      <p:sp>
        <p:nvSpPr>
          <p:cNvPr id="3" name="Rezervirano mjesto sadržaja 2"/>
          <p:cNvSpPr>
            <a:spLocks noGrp="1"/>
          </p:cNvSpPr>
          <p:nvPr>
            <p:ph idx="1"/>
          </p:nvPr>
        </p:nvSpPr>
        <p:spPr/>
        <p:txBody>
          <a:bodyPr/>
          <a:lstStyle/>
          <a:p>
            <a:pPr>
              <a:buNone/>
            </a:pPr>
            <a:r>
              <a:rPr lang="hr-HR" dirty="0"/>
              <a:t>    </a:t>
            </a:r>
            <a:r>
              <a:rPr lang="en-US" dirty="0"/>
              <a:t>You do not understand my fears </a:t>
            </a:r>
            <a:endParaRPr lang="hr-HR" dirty="0"/>
          </a:p>
          <a:p>
            <a:pPr>
              <a:buNone/>
            </a:pPr>
            <a:r>
              <a:rPr lang="hr-HR" dirty="0"/>
              <a:t>    </a:t>
            </a:r>
            <a:r>
              <a:rPr lang="en-US" dirty="0"/>
              <a:t>In the nights that</a:t>
            </a:r>
            <a:r>
              <a:rPr lang="hr-HR" dirty="0"/>
              <a:t> </a:t>
            </a:r>
            <a:r>
              <a:rPr lang="hr-HR" dirty="0" err="1"/>
              <a:t>torment</a:t>
            </a:r>
            <a:r>
              <a:rPr lang="en-US" dirty="0"/>
              <a:t> me. </a:t>
            </a:r>
            <a:endParaRPr lang="hr-HR" dirty="0"/>
          </a:p>
          <a:p>
            <a:pPr>
              <a:buNone/>
            </a:pPr>
            <a:r>
              <a:rPr lang="hr-HR" dirty="0"/>
              <a:t>    </a:t>
            </a:r>
            <a:r>
              <a:rPr lang="en-US" dirty="0"/>
              <a:t>My partner and his sister  horror </a:t>
            </a:r>
            <a:endParaRPr lang="hr-HR" dirty="0"/>
          </a:p>
          <a:p>
            <a:pPr>
              <a:buNone/>
            </a:pPr>
            <a:r>
              <a:rPr lang="hr-HR" dirty="0"/>
              <a:t>    </a:t>
            </a:r>
            <a:r>
              <a:rPr lang="en-US" dirty="0"/>
              <a:t>They crawl all over my body at night </a:t>
            </a:r>
            <a:endParaRPr lang="hr-HR" dirty="0"/>
          </a:p>
          <a:p>
            <a:pPr>
              <a:buNone/>
            </a:pPr>
            <a:r>
              <a:rPr lang="hr-HR" dirty="0"/>
              <a:t>    </a:t>
            </a:r>
            <a:r>
              <a:rPr lang="en-US" dirty="0"/>
              <a:t>And they say: </a:t>
            </a:r>
            <a:endParaRPr lang="hr-HR" dirty="0"/>
          </a:p>
          <a:p>
            <a:pPr>
              <a:buNone/>
            </a:pPr>
            <a:r>
              <a:rPr lang="hr-HR" dirty="0"/>
              <a:t>   </a:t>
            </a:r>
            <a:r>
              <a:rPr lang="en-US" dirty="0"/>
              <a:t>"Wake up tonight there is no peace for you!" </a:t>
            </a:r>
            <a:endParaRPr lang="hr-HR" dirty="0"/>
          </a:p>
          <a:p>
            <a:pPr>
              <a:buNone/>
            </a:pPr>
            <a:r>
              <a:rPr lang="hr-HR" dirty="0"/>
              <a:t>                                 </a:t>
            </a:r>
            <a:r>
              <a:rPr lang="en-US" dirty="0"/>
              <a:t>(“Nothing hurts me,” V. J.)</a:t>
            </a:r>
          </a:p>
          <a:p>
            <a:pPr>
              <a:buNone/>
            </a:pPr>
            <a:endParaRPr lang="en-US" dirty="0"/>
          </a:p>
          <a:p>
            <a:endParaRPr lang="hr-H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IJGP.PNG"/>
          <p:cNvPicPr>
            <a:picLocks noGrp="1" noChangeAspect="1"/>
          </p:cNvPicPr>
          <p:nvPr>
            <p:ph idx="1"/>
          </p:nvPr>
        </p:nvPicPr>
        <p:blipFill>
          <a:blip r:embed="rId7" cstate="print"/>
          <a:stretch>
            <a:fillRect/>
          </a:stretch>
        </p:blipFill>
        <p:spPr>
          <a:xfrm>
            <a:off x="643467" y="879941"/>
            <a:ext cx="10905066" cy="5098117"/>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Results</a:t>
            </a:r>
            <a:endParaRPr lang="hr-HR" dirty="0"/>
          </a:p>
        </p:txBody>
      </p:sp>
      <p:sp>
        <p:nvSpPr>
          <p:cNvPr id="3" name="Content Placeholder 2"/>
          <p:cNvSpPr>
            <a:spLocks noGrp="1"/>
          </p:cNvSpPr>
          <p:nvPr>
            <p:ph idx="1"/>
          </p:nvPr>
        </p:nvSpPr>
        <p:spPr/>
        <p:txBody>
          <a:bodyPr/>
          <a:lstStyle/>
          <a:p>
            <a:endParaRPr lang="hr-HR" dirty="0"/>
          </a:p>
          <a:p>
            <a:pPr>
              <a:buNone/>
            </a:pPr>
            <a:r>
              <a:rPr lang="hr-HR" dirty="0"/>
              <a:t>   </a:t>
            </a:r>
            <a:r>
              <a:rPr lang="en-US" dirty="0"/>
              <a:t>The findings </a:t>
            </a:r>
            <a:r>
              <a:rPr lang="en-US" b="1" dirty="0"/>
              <a:t>revealed short-term reduction in the symptoms of PTSD and depression,</a:t>
            </a:r>
            <a:r>
              <a:rPr lang="en-US" dirty="0"/>
              <a:t> while the long-term results were manifested as the </a:t>
            </a:r>
            <a:r>
              <a:rPr lang="en-US" b="1" dirty="0"/>
              <a:t>increased use of all coping mechanisms </a:t>
            </a:r>
            <a:r>
              <a:rPr lang="en-US" dirty="0"/>
              <a:t>and a greater level of obsession.</a:t>
            </a:r>
            <a:endParaRPr lang="hr-H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PD.PNG"/>
          <p:cNvPicPr>
            <a:picLocks noGrp="1" noChangeAspect="1"/>
          </p:cNvPicPr>
          <p:nvPr>
            <p:ph idx="1"/>
          </p:nvPr>
        </p:nvPicPr>
        <p:blipFill>
          <a:blip r:embed="rId7" cstate="print"/>
          <a:stretch>
            <a:fillRect/>
          </a:stretch>
        </p:blipFill>
        <p:spPr>
          <a:xfrm>
            <a:off x="2331767" y="643467"/>
            <a:ext cx="7528466"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a:buNone/>
            </a:pPr>
            <a:r>
              <a:rPr lang="hr-HR" dirty="0"/>
              <a:t> </a:t>
            </a:r>
          </a:p>
          <a:p>
            <a:pPr>
              <a:buNone/>
            </a:pPr>
            <a:r>
              <a:rPr lang="hr-HR" dirty="0"/>
              <a:t>   </a:t>
            </a:r>
            <a:r>
              <a:rPr lang="en-US" dirty="0"/>
              <a:t>Our findings emphasize the importance of social support in the recovery process of severely traumatized persons, and may assist with the development of more effective therapeutic approaches.</a:t>
            </a:r>
            <a:endParaRPr lang="hr-HR" dirty="0"/>
          </a:p>
          <a:p>
            <a:endParaRPr lang="hr-H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endParaRPr lang="hr-HR"/>
          </a:p>
          <a:p>
            <a:r>
              <a:rPr lang="hr-HR" dirty="0" err="1"/>
              <a:t>Predictors</a:t>
            </a:r>
            <a:r>
              <a:rPr lang="hr-HR" dirty="0"/>
              <a:t> </a:t>
            </a:r>
            <a:r>
              <a:rPr lang="hr-HR" dirty="0" err="1"/>
              <a:t>of</a:t>
            </a:r>
            <a:r>
              <a:rPr lang="hr-HR" dirty="0"/>
              <a:t> </a:t>
            </a:r>
            <a:r>
              <a:rPr lang="hr-HR" dirty="0" err="1"/>
              <a:t>positive</a:t>
            </a:r>
            <a:r>
              <a:rPr lang="hr-HR" dirty="0"/>
              <a:t> </a:t>
            </a:r>
            <a:r>
              <a:rPr lang="hr-HR" dirty="0" err="1"/>
              <a:t>results</a:t>
            </a:r>
            <a:r>
              <a:rPr lang="hr-HR" dirty="0"/>
              <a:t> </a:t>
            </a:r>
            <a:r>
              <a:rPr lang="hr-HR" dirty="0" err="1"/>
              <a:t>of</a:t>
            </a:r>
            <a:r>
              <a:rPr lang="hr-HR" dirty="0"/>
              <a:t> </a:t>
            </a:r>
            <a:r>
              <a:rPr lang="hr-HR" dirty="0" err="1"/>
              <a:t>treatment</a:t>
            </a:r>
            <a:r>
              <a:rPr lang="hr-HR" dirty="0"/>
              <a:t> are:  - </a:t>
            </a:r>
            <a:r>
              <a:rPr lang="hr-HR" dirty="0" err="1"/>
              <a:t>older</a:t>
            </a:r>
            <a:r>
              <a:rPr lang="hr-HR" dirty="0"/>
              <a:t> age, </a:t>
            </a:r>
            <a:r>
              <a:rPr lang="hr-HR" dirty="0" err="1"/>
              <a:t>employement</a:t>
            </a:r>
            <a:r>
              <a:rPr lang="hr-HR" dirty="0"/>
              <a:t>, </a:t>
            </a:r>
            <a:r>
              <a:rPr lang="hr-HR" dirty="0" err="1"/>
              <a:t>less</a:t>
            </a:r>
            <a:r>
              <a:rPr lang="hr-HR" dirty="0"/>
              <a:t> </a:t>
            </a:r>
            <a:r>
              <a:rPr lang="hr-HR" dirty="0" err="1"/>
              <a:t>number</a:t>
            </a:r>
            <a:r>
              <a:rPr lang="hr-HR" dirty="0"/>
              <a:t> </a:t>
            </a:r>
            <a:r>
              <a:rPr lang="hr-HR" dirty="0" err="1"/>
              <a:t>of</a:t>
            </a:r>
            <a:r>
              <a:rPr lang="hr-HR" dirty="0"/>
              <a:t> </a:t>
            </a:r>
            <a:r>
              <a:rPr lang="hr-HR" dirty="0" err="1"/>
              <a:t>hospitalization</a:t>
            </a:r>
            <a:r>
              <a:rPr lang="hr-HR" dirty="0"/>
              <a:t> </a:t>
            </a:r>
            <a:r>
              <a:rPr lang="hr-HR" dirty="0" err="1"/>
              <a:t>and</a:t>
            </a:r>
            <a:r>
              <a:rPr lang="hr-HR" dirty="0"/>
              <a:t> </a:t>
            </a:r>
            <a:r>
              <a:rPr lang="hr-HR" dirty="0" err="1"/>
              <a:t>histerical</a:t>
            </a:r>
            <a:r>
              <a:rPr lang="hr-HR" dirty="0"/>
              <a:t> </a:t>
            </a:r>
            <a:r>
              <a:rPr lang="hr-HR" dirty="0" err="1"/>
              <a:t>personality</a:t>
            </a:r>
            <a:r>
              <a:rPr lang="hr-HR" dirty="0"/>
              <a:t> </a:t>
            </a:r>
            <a:r>
              <a:rPr lang="hr-HR" dirty="0" err="1"/>
              <a:t>traits</a:t>
            </a:r>
            <a:r>
              <a:rPr lang="hr-HR" dirty="0"/>
              <a:t>, </a:t>
            </a:r>
            <a:r>
              <a:rPr lang="hr-HR" dirty="0" err="1"/>
              <a:t>absence</a:t>
            </a:r>
            <a:r>
              <a:rPr lang="hr-HR" dirty="0"/>
              <a:t> </a:t>
            </a:r>
            <a:r>
              <a:rPr lang="hr-HR" dirty="0" err="1"/>
              <a:t>of</a:t>
            </a:r>
            <a:r>
              <a:rPr lang="hr-HR" dirty="0"/>
              <a:t> </a:t>
            </a:r>
            <a:r>
              <a:rPr lang="hr-HR" dirty="0" err="1"/>
              <a:t>complex</a:t>
            </a:r>
            <a:r>
              <a:rPr lang="hr-HR" dirty="0"/>
              <a:t> PTSD.</a:t>
            </a:r>
          </a:p>
          <a:p>
            <a:pPr>
              <a:buNone/>
            </a:pPr>
            <a:endParaRPr lang="hr-HR" dirty="0"/>
          </a:p>
          <a:p>
            <a:endParaRPr lang="hr-H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err="1"/>
              <a:t>Munjiza</a:t>
            </a:r>
            <a:r>
              <a:rPr lang="hr-HR" dirty="0"/>
              <a:t> et all., BMC </a:t>
            </a:r>
            <a:r>
              <a:rPr lang="hr-HR" dirty="0" err="1"/>
              <a:t>Psychiatry</a:t>
            </a:r>
            <a:r>
              <a:rPr lang="hr-HR" dirty="0"/>
              <a:t>, 2019.</a:t>
            </a:r>
          </a:p>
        </p:txBody>
      </p:sp>
      <p:sp>
        <p:nvSpPr>
          <p:cNvPr id="3" name="Rezervirano mjesto sadržaja 2"/>
          <p:cNvSpPr>
            <a:spLocks noGrp="1"/>
          </p:cNvSpPr>
          <p:nvPr>
            <p:ph idx="1"/>
          </p:nvPr>
        </p:nvSpPr>
        <p:spPr/>
        <p:txBody>
          <a:bodyPr/>
          <a:lstStyle/>
          <a:p>
            <a:pPr>
              <a:buNone/>
            </a:pPr>
            <a:r>
              <a:rPr lang="hr-HR" dirty="0"/>
              <a:t>   </a:t>
            </a:r>
            <a:r>
              <a:rPr lang="hr-HR" b="1" dirty="0" err="1"/>
              <a:t>Lasting</a:t>
            </a:r>
            <a:r>
              <a:rPr lang="hr-HR" b="1" dirty="0"/>
              <a:t> </a:t>
            </a:r>
            <a:r>
              <a:rPr lang="hr-HR" b="1" dirty="0" err="1"/>
              <a:t>personality</a:t>
            </a:r>
            <a:r>
              <a:rPr lang="hr-HR" b="1" dirty="0"/>
              <a:t> </a:t>
            </a:r>
            <a:r>
              <a:rPr lang="hr-HR" b="1" dirty="0" err="1"/>
              <a:t>pathology</a:t>
            </a:r>
            <a:r>
              <a:rPr lang="hr-HR" b="1" dirty="0"/>
              <a:t> </a:t>
            </a:r>
            <a:r>
              <a:rPr lang="hr-HR" b="1" dirty="0" err="1"/>
              <a:t>following</a:t>
            </a:r>
            <a:r>
              <a:rPr lang="hr-HR" b="1" dirty="0"/>
              <a:t> </a:t>
            </a:r>
            <a:r>
              <a:rPr lang="en-US" b="1" dirty="0"/>
              <a:t>exposure to severe trauma in adulthood:</a:t>
            </a:r>
            <a:r>
              <a:rPr lang="hr-HR" b="1" dirty="0"/>
              <a:t> </a:t>
            </a:r>
            <a:r>
              <a:rPr lang="hr-HR" b="1" dirty="0" err="1"/>
              <a:t>retrospective</a:t>
            </a:r>
            <a:r>
              <a:rPr lang="hr-HR" b="1" dirty="0"/>
              <a:t> </a:t>
            </a:r>
            <a:r>
              <a:rPr lang="hr-HR" b="1" dirty="0" err="1"/>
              <a:t>cohort</a:t>
            </a:r>
            <a:r>
              <a:rPr lang="hr-HR" b="1" dirty="0"/>
              <a:t> </a:t>
            </a:r>
            <a:r>
              <a:rPr lang="hr-HR" b="1" dirty="0" err="1"/>
              <a:t>study</a:t>
            </a:r>
            <a:endParaRPr lang="hr-HR" b="1" dirty="0"/>
          </a:p>
          <a:p>
            <a:pPr>
              <a:buNone/>
            </a:pPr>
            <a:endParaRPr lang="hr-HR" dirty="0"/>
          </a:p>
          <a:p>
            <a:pPr>
              <a:buNone/>
            </a:pPr>
            <a:r>
              <a:rPr lang="hr-HR" dirty="0"/>
              <a:t>    </a:t>
            </a:r>
            <a:r>
              <a:rPr lang="en-US" dirty="0" err="1"/>
              <a:t>Jasna</a:t>
            </a:r>
            <a:r>
              <a:rPr lang="en-US" dirty="0"/>
              <a:t> </a:t>
            </a:r>
            <a:r>
              <a:rPr lang="en-US" dirty="0" err="1"/>
              <a:t>Munjiza</a:t>
            </a:r>
            <a:r>
              <a:rPr lang="en-US" dirty="0"/>
              <a:t>, Dolores Britvic and Mike J. Crawford</a:t>
            </a:r>
            <a:endParaRPr lang="hr-H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Results</a:t>
            </a:r>
            <a:r>
              <a:rPr lang="hr-HR" dirty="0"/>
              <a:t> </a:t>
            </a:r>
          </a:p>
        </p:txBody>
      </p:sp>
      <p:sp>
        <p:nvSpPr>
          <p:cNvPr id="3" name="Rezervirano mjesto sadržaja 2"/>
          <p:cNvSpPr>
            <a:spLocks noGrp="1"/>
          </p:cNvSpPr>
          <p:nvPr>
            <p:ph idx="1"/>
          </p:nvPr>
        </p:nvSpPr>
        <p:spPr/>
        <p:txBody>
          <a:bodyPr>
            <a:normAutofit/>
          </a:bodyPr>
          <a:lstStyle/>
          <a:p>
            <a:r>
              <a:rPr lang="en-US" dirty="0"/>
              <a:t>Participants with late-onset personality pathology were </a:t>
            </a:r>
            <a:r>
              <a:rPr lang="en-US" b="1" dirty="0"/>
              <a:t>three times </a:t>
            </a:r>
            <a:r>
              <a:rPr lang="en-US" dirty="0"/>
              <a:t>more likely to have </a:t>
            </a:r>
            <a:r>
              <a:rPr lang="en-US" b="1" dirty="0"/>
              <a:t>complex</a:t>
            </a:r>
            <a:r>
              <a:rPr lang="hr-HR" b="1" dirty="0"/>
              <a:t> </a:t>
            </a:r>
            <a:r>
              <a:rPr lang="en-US" b="1" dirty="0"/>
              <a:t>personality pathology </a:t>
            </a:r>
            <a:r>
              <a:rPr lang="en-US" dirty="0"/>
              <a:t>across all three DSM-IV clusters compared to those with PD (OR = 2.96, 95% CI 1.54 to 5.67) after</a:t>
            </a:r>
            <a:r>
              <a:rPr lang="hr-HR" dirty="0"/>
              <a:t> </a:t>
            </a:r>
            <a:r>
              <a:rPr lang="en-US" dirty="0"/>
              <a:t>adjusted for gender and marital status. </a:t>
            </a:r>
            <a:endParaRPr lang="hr-HR" dirty="0"/>
          </a:p>
          <a:p>
            <a:r>
              <a:rPr lang="en-US" dirty="0"/>
              <a:t>The prevalence of </a:t>
            </a:r>
            <a:r>
              <a:rPr lang="en-US" b="1" dirty="0"/>
              <a:t>depression</a:t>
            </a:r>
            <a:r>
              <a:rPr lang="en-US" dirty="0"/>
              <a:t> and </a:t>
            </a:r>
            <a:r>
              <a:rPr lang="en-US" b="1" dirty="0"/>
              <a:t>social dysfunction</a:t>
            </a:r>
            <a:r>
              <a:rPr lang="en-US" dirty="0"/>
              <a:t> were as high among those</a:t>
            </a:r>
            <a:r>
              <a:rPr lang="hr-HR" dirty="0"/>
              <a:t> </a:t>
            </a:r>
            <a:r>
              <a:rPr lang="en-US" dirty="0"/>
              <a:t>with late-onset personality pathology as among those with personality disorder.</a:t>
            </a:r>
            <a:endParaRPr lang="hr-HR" dirty="0"/>
          </a:p>
          <a:p>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E172CFF-573C-15C3-F05A-3E33E6A7FF49}"/>
              </a:ext>
            </a:extLst>
          </p:cNvPr>
          <p:cNvSpPr>
            <a:spLocks noGrp="1" noChangeArrowheads="1"/>
          </p:cNvSpPr>
          <p:nvPr>
            <p:ph type="title"/>
          </p:nvPr>
        </p:nvSpPr>
        <p:spPr/>
        <p:txBody>
          <a:bodyPr/>
          <a:lstStyle/>
          <a:p>
            <a:pPr eaLnBrk="1" hangingPunct="1">
              <a:defRPr/>
            </a:pPr>
            <a:r>
              <a:rPr lang="hr-HR" altLang="sr-Latn-RS" dirty="0" err="1">
                <a:effectLst>
                  <a:outerShdw blurRad="38100" dist="38100" dir="2700000" algn="tl">
                    <a:srgbClr val="000000"/>
                  </a:outerShdw>
                </a:effectLst>
              </a:rPr>
              <a:t>Traumatic</a:t>
            </a:r>
            <a:r>
              <a:rPr lang="hr-HR" altLang="sr-Latn-RS" dirty="0">
                <a:effectLst>
                  <a:outerShdw blurRad="38100" dist="38100" dir="2700000" algn="tl">
                    <a:srgbClr val="000000"/>
                  </a:outerShdw>
                </a:effectLst>
              </a:rPr>
              <a:t> event </a:t>
            </a:r>
            <a:r>
              <a:rPr lang="hr-HR" altLang="sr-Latn-RS" dirty="0"/>
              <a:t>:</a:t>
            </a:r>
          </a:p>
        </p:txBody>
      </p:sp>
      <p:graphicFrame>
        <p:nvGraphicFramePr>
          <p:cNvPr id="98310" name="Rectangle 3">
            <a:extLst>
              <a:ext uri="{FF2B5EF4-FFF2-40B4-BE49-F238E27FC236}">
                <a16:creationId xmlns:a16="http://schemas.microsoft.com/office/drawing/2014/main" id="{07368F8D-63E0-0FB3-6ECF-B504879BC943}"/>
              </a:ext>
            </a:extLst>
          </p:cNvPr>
          <p:cNvGraphicFramePr>
            <a:graphicFrameLocks noGrp="1"/>
          </p:cNvGraphicFramePr>
          <p:nvPr>
            <p:ph idx="1"/>
          </p:nvPr>
        </p:nvGraphicFramePr>
        <p:xfrm>
          <a:off x="2286000" y="2209800"/>
          <a:ext cx="8110538"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ppt_w</p:attrName>
                                        </p:attrNameLst>
                                      </p:cBhvr>
                                      <p:tavLst>
                                        <p:tav tm="0">
                                          <p:val>
                                            <p:fltVal val="0"/>
                                          </p:val>
                                        </p:tav>
                                        <p:tav tm="100000">
                                          <p:val>
                                            <p:strVal val="#ppt_w"/>
                                          </p:val>
                                        </p:tav>
                                      </p:tavLst>
                                    </p:anim>
                                    <p:anim calcmode="lin" valueType="num">
                                      <p:cBhvr>
                                        <p:cTn id="8" dur="1000" fill="hold"/>
                                        <p:tgtEl>
                                          <p:spTgt spid="98306"/>
                                        </p:tgtEl>
                                        <p:attrNameLst>
                                          <p:attrName>ppt_h</p:attrName>
                                        </p:attrNameLst>
                                      </p:cBhvr>
                                      <p:tavLst>
                                        <p:tav tm="0">
                                          <p:val>
                                            <p:fltVal val="0"/>
                                          </p:val>
                                        </p:tav>
                                        <p:tav tm="100000">
                                          <p:val>
                                            <p:strVal val="#ppt_h"/>
                                          </p:val>
                                        </p:tav>
                                      </p:tavLst>
                                    </p:anim>
                                    <p:anim calcmode="lin" valueType="num">
                                      <p:cBhvr>
                                        <p:cTn id="9" dur="1000" fill="hold"/>
                                        <p:tgtEl>
                                          <p:spTgt spid="983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a:solidFill>
                  <a:srgbClr val="EBEBEB"/>
                </a:solidFill>
                <a:latin typeface="+mj-lt"/>
                <a:ea typeface="+mj-ea"/>
                <a:cs typeface="+mj-cs"/>
              </a:rPr>
              <a:t>Thank you!</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 name="Picture 5" descr="0134007"/>
          <p:cNvPicPr>
            <a:picLocks noGrp="1" noChangeAspect="1" noChangeArrowheads="1"/>
          </p:cNvPicPr>
          <p:nvPr>
            <p:ph idx="1"/>
          </p:nvPr>
        </p:nvPicPr>
        <p:blipFill>
          <a:blip r:embed="rId6" cstate="print"/>
          <a:stretch>
            <a:fillRect/>
          </a:stretch>
        </p:blipFill>
        <p:spPr bwMode="auto">
          <a:xfrm>
            <a:off x="643854" y="1335934"/>
            <a:ext cx="6270662" cy="4185666"/>
          </a:xfrm>
          <a:prstGeom prst="rect">
            <a:avLst/>
          </a:prstGeom>
          <a:noFill/>
          <a:effec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05480" name="Rectangle 105479">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548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05484" name="Freeform: Shape 105483">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86" name="Rectangle 105485">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474" name="Rectangle 2">
            <a:extLst>
              <a:ext uri="{FF2B5EF4-FFF2-40B4-BE49-F238E27FC236}">
                <a16:creationId xmlns:a16="http://schemas.microsoft.com/office/drawing/2014/main" id="{0D3B2302-2E54-41E1-420A-54968ED8A49C}"/>
              </a:ext>
            </a:extLst>
          </p:cNvPr>
          <p:cNvSpPr>
            <a:spLocks noGrp="1" noChangeArrowheads="1"/>
          </p:cNvSpPr>
          <p:nvPr>
            <p:ph type="title"/>
          </p:nvPr>
        </p:nvSpPr>
        <p:spPr>
          <a:xfrm>
            <a:off x="653143" y="1645920"/>
            <a:ext cx="3522879" cy="4470821"/>
          </a:xfrm>
        </p:spPr>
        <p:txBody>
          <a:bodyPr>
            <a:normAutofit/>
          </a:bodyPr>
          <a:lstStyle/>
          <a:p>
            <a:pPr algn="r" eaLnBrk="1" hangingPunct="1"/>
            <a:r>
              <a:rPr lang="hr-HR" altLang="sr-Latn-RS">
                <a:solidFill>
                  <a:schemeClr val="bg2"/>
                </a:solidFill>
              </a:rPr>
              <a:t> Traumatic event :</a:t>
            </a:r>
          </a:p>
        </p:txBody>
      </p:sp>
      <p:sp>
        <p:nvSpPr>
          <p:cNvPr id="105475" name="Rectangle 3">
            <a:extLst>
              <a:ext uri="{FF2B5EF4-FFF2-40B4-BE49-F238E27FC236}">
                <a16:creationId xmlns:a16="http://schemas.microsoft.com/office/drawing/2014/main" id="{7DF87D40-89E1-D451-D4D5-F3C5F40EC7A5}"/>
              </a:ext>
            </a:extLst>
          </p:cNvPr>
          <p:cNvSpPr>
            <a:spLocks noGrp="1" noChangeArrowheads="1"/>
          </p:cNvSpPr>
          <p:nvPr>
            <p:ph idx="1"/>
          </p:nvPr>
        </p:nvSpPr>
        <p:spPr>
          <a:xfrm>
            <a:off x="5204109" y="1645920"/>
            <a:ext cx="6269434" cy="4470821"/>
          </a:xfrm>
        </p:spPr>
        <p:txBody>
          <a:bodyPr>
            <a:normAutofit/>
          </a:bodyPr>
          <a:lstStyle/>
          <a:p>
            <a:pPr marL="0" indent="0" eaLnBrk="1" hangingPunct="1">
              <a:buNone/>
            </a:pPr>
            <a:r>
              <a:rPr lang="hr-HR" altLang="sr-Latn-RS" dirty="0"/>
              <a:t>  </a:t>
            </a:r>
            <a:r>
              <a:rPr lang="hr-HR" altLang="sr-Latn-RS" dirty="0" err="1"/>
              <a:t>Context</a:t>
            </a:r>
            <a:r>
              <a:rPr lang="hr-HR" altLang="sr-Latn-RS" dirty="0"/>
              <a:t>            </a:t>
            </a:r>
            <a:r>
              <a:rPr lang="hr-HR" altLang="sr-Latn-RS" dirty="0" err="1"/>
              <a:t>Person</a:t>
            </a:r>
            <a:br>
              <a:rPr lang="hr-HR" altLang="sr-Latn-RS" dirty="0"/>
            </a:br>
            <a:endParaRPr lang="hr-HR" altLang="sr-Latn-RS" dirty="0"/>
          </a:p>
          <a:p>
            <a:pPr eaLnBrk="1" hangingPunct="1"/>
            <a:r>
              <a:rPr lang="hr-HR" altLang="sr-Latn-RS" dirty="0" err="1"/>
              <a:t>Traumatic</a:t>
            </a:r>
            <a:r>
              <a:rPr lang="hr-HR" altLang="sr-Latn-RS" dirty="0"/>
              <a:t>  -  </a:t>
            </a:r>
            <a:r>
              <a:rPr lang="hr-HR" altLang="sr-Latn-RS" dirty="0" err="1"/>
              <a:t>Meaning</a:t>
            </a:r>
            <a:r>
              <a:rPr lang="hr-HR" altLang="sr-Latn-RS" dirty="0"/>
              <a:t> -  </a:t>
            </a:r>
            <a:r>
              <a:rPr lang="hr-HR" altLang="sr-Latn-RS" dirty="0" err="1"/>
              <a:t>Consequences</a:t>
            </a:r>
            <a:br>
              <a:rPr lang="hr-HR" altLang="sr-Latn-RS" dirty="0"/>
            </a:br>
            <a:r>
              <a:rPr lang="hr-HR" altLang="sr-Latn-RS" dirty="0"/>
              <a:t>event                                                   </a:t>
            </a:r>
            <a:br>
              <a:rPr lang="hr-HR" altLang="sr-Latn-RS" dirty="0"/>
            </a:br>
            <a:r>
              <a:rPr lang="hr-HR" altLang="sr-Latn-RS" dirty="0"/>
              <a:t>                 </a:t>
            </a:r>
            <a:r>
              <a:rPr lang="hr-HR" altLang="sr-Latn-RS" dirty="0" err="1"/>
              <a:t>Social</a:t>
            </a:r>
            <a:r>
              <a:rPr lang="hr-HR" altLang="sr-Latn-RS" dirty="0"/>
              <a:t> </a:t>
            </a:r>
            <a:r>
              <a:rPr lang="hr-HR" altLang="sr-Latn-RS" dirty="0" err="1"/>
              <a:t>support</a:t>
            </a:r>
            <a:br>
              <a:rPr lang="hr-HR" altLang="sr-Latn-RS" dirty="0"/>
            </a:br>
            <a:endParaRPr lang="hr-HR" altLang="sr-Latn-RS" dirty="0"/>
          </a:p>
          <a:p>
            <a:pPr eaLnBrk="1" hangingPunct="1"/>
            <a:endParaRPr lang="hr-HR" altLang="sr-Latn-RS" dirty="0"/>
          </a:p>
          <a:p>
            <a:pPr eaLnBrk="1" hangingPunct="1"/>
            <a:endParaRPr lang="hr-HR" altLang="sr-Latn-R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additive="base">
                                        <p:cTn id="7" dur="500" fill="hold"/>
                                        <p:tgtEl>
                                          <p:spTgt spid="105474"/>
                                        </p:tgtEl>
                                        <p:attrNameLst>
                                          <p:attrName>ppt_x</p:attrName>
                                        </p:attrNameLst>
                                      </p:cBhvr>
                                      <p:tavLst>
                                        <p:tav tm="0">
                                          <p:val>
                                            <p:strVal val="#ppt_x"/>
                                          </p:val>
                                        </p:tav>
                                        <p:tav tm="100000">
                                          <p:val>
                                            <p:strVal val="#ppt_x"/>
                                          </p:val>
                                        </p:tav>
                                      </p:tavLst>
                                    </p:anim>
                                    <p:anim calcmode="lin" valueType="num">
                                      <p:cBhvr additive="base">
                                        <p:cTn id="8" dur="500" fill="hold"/>
                                        <p:tgtEl>
                                          <p:spTgt spid="1054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additive="base">
                                        <p:cTn id="13"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 calcmode="lin" valueType="num">
                                      <p:cBhvr additive="base">
                                        <p:cTn id="19"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016D6DB-7EBE-DD09-D843-2D3E59419A2F}"/>
              </a:ext>
            </a:extLst>
          </p:cNvPr>
          <p:cNvSpPr>
            <a:spLocks noGrp="1" noChangeArrowheads="1"/>
          </p:cNvSpPr>
          <p:nvPr>
            <p:ph type="title"/>
          </p:nvPr>
        </p:nvSpPr>
        <p:spPr>
          <a:xfrm>
            <a:off x="2395539" y="300039"/>
            <a:ext cx="8162925" cy="1323975"/>
          </a:xfrm>
        </p:spPr>
        <p:txBody>
          <a:bodyPr/>
          <a:lstStyle/>
          <a:p>
            <a:pPr eaLnBrk="1" hangingPunct="1"/>
            <a:r>
              <a:rPr lang="hr-HR" altLang="sr-Latn-RS" sz="4000" dirty="0" err="1"/>
              <a:t>Differences</a:t>
            </a:r>
            <a:r>
              <a:rPr lang="hr-HR" altLang="sr-Latn-RS" sz="4000" dirty="0"/>
              <a:t> </a:t>
            </a:r>
            <a:r>
              <a:rPr lang="hr-HR" altLang="sr-Latn-RS" sz="4000" dirty="0" err="1"/>
              <a:t>between</a:t>
            </a:r>
            <a:r>
              <a:rPr lang="hr-HR" altLang="sr-Latn-RS" sz="4000" dirty="0"/>
              <a:t> trauma </a:t>
            </a:r>
            <a:r>
              <a:rPr lang="hr-HR" altLang="sr-Latn-RS" sz="4000" dirty="0" err="1"/>
              <a:t>and</a:t>
            </a:r>
            <a:r>
              <a:rPr lang="hr-HR" altLang="sr-Latn-RS" sz="4000" dirty="0"/>
              <a:t> </a:t>
            </a:r>
            <a:r>
              <a:rPr lang="hr-HR" altLang="sr-Latn-RS" sz="4000" dirty="0" err="1"/>
              <a:t>stress</a:t>
            </a:r>
            <a:r>
              <a:rPr lang="hr-HR" altLang="sr-Latn-RS" sz="4000" dirty="0"/>
              <a:t>  </a:t>
            </a:r>
          </a:p>
        </p:txBody>
      </p:sp>
      <p:sp>
        <p:nvSpPr>
          <p:cNvPr id="114691" name="Rectangle 3">
            <a:extLst>
              <a:ext uri="{FF2B5EF4-FFF2-40B4-BE49-F238E27FC236}">
                <a16:creationId xmlns:a16="http://schemas.microsoft.com/office/drawing/2014/main" id="{6159FA9C-6B32-6473-3C50-644EBEB66A02}"/>
              </a:ext>
            </a:extLst>
          </p:cNvPr>
          <p:cNvSpPr>
            <a:spLocks noGrp="1" noChangeArrowheads="1"/>
          </p:cNvSpPr>
          <p:nvPr>
            <p:ph idx="1"/>
          </p:nvPr>
        </p:nvSpPr>
        <p:spPr/>
        <p:txBody>
          <a:bodyPr/>
          <a:lstStyle/>
          <a:p>
            <a:pPr marL="0" indent="0">
              <a:buNone/>
              <a:defRPr/>
            </a:pPr>
            <a:r>
              <a:rPr lang="en-US" altLang="sr-Latn-RS" dirty="0">
                <a:cs typeface="Times New Roman" panose="02020603050405020304" pitchFamily="18" charset="0"/>
              </a:rPr>
              <a:t>SITUA</a:t>
            </a:r>
            <a:r>
              <a:rPr lang="hr-HR" altLang="sr-Latn-RS" dirty="0">
                <a:cs typeface="Times New Roman" panose="02020603050405020304" pitchFamily="18" charset="0"/>
              </a:rPr>
              <a:t>TION</a:t>
            </a:r>
            <a:r>
              <a:rPr lang="en-US" altLang="sr-Latn-RS" dirty="0">
                <a:cs typeface="Times New Roman" panose="02020603050405020304" pitchFamily="18" charset="0"/>
              </a:rPr>
              <a:t> </a:t>
            </a:r>
            <a:endParaRPr lang="hr-HR" altLang="sr-Latn-RS" dirty="0">
              <a:cs typeface="Times New Roman" panose="02020603050405020304" pitchFamily="18" charset="0"/>
            </a:endParaRPr>
          </a:p>
          <a:p>
            <a:pPr eaLnBrk="1" hangingPunct="1">
              <a:lnSpc>
                <a:spcPct val="90000"/>
              </a:lnSpc>
              <a:defRPr/>
            </a:pPr>
            <a:r>
              <a:rPr lang="en-US" altLang="sr-Latn-RS" sz="2000" dirty="0">
                <a:cs typeface="Times New Roman" panose="02020603050405020304" pitchFamily="18" charset="0"/>
              </a:rPr>
              <a:t>Trauma is a sudden, dramatic event, </a:t>
            </a:r>
            <a:r>
              <a:rPr lang="hr-HR" altLang="sr-Latn-RS" sz="2000" dirty="0" err="1">
                <a:cs typeface="Times New Roman" panose="02020603050405020304" pitchFamily="18" charset="0"/>
              </a:rPr>
              <a:t>that</a:t>
            </a:r>
            <a:r>
              <a:rPr lang="en-US" altLang="sr-Latn-RS" sz="2000" dirty="0">
                <a:cs typeface="Times New Roman" panose="02020603050405020304" pitchFamily="18" charset="0"/>
              </a:rPr>
              <a:t> changes the way we perceive the world. A momentary event is often life-threatening.</a:t>
            </a:r>
            <a:endParaRPr lang="hr-HR" altLang="sr-Latn-RS" sz="2000" dirty="0">
              <a:cs typeface="Times New Roman" panose="02020603050405020304" pitchFamily="18" charset="0"/>
            </a:endParaRPr>
          </a:p>
          <a:p>
            <a:pPr eaLnBrk="1" hangingPunct="1">
              <a:lnSpc>
                <a:spcPct val="90000"/>
              </a:lnSpc>
              <a:defRPr/>
            </a:pPr>
            <a:endParaRPr lang="hr-HR" altLang="sr-Latn-RS" sz="2000" dirty="0">
              <a:cs typeface="Times New Roman" panose="02020603050405020304" pitchFamily="18" charset="0"/>
            </a:endParaRPr>
          </a:p>
          <a:p>
            <a:pPr eaLnBrk="1" hangingPunct="1">
              <a:lnSpc>
                <a:spcPct val="90000"/>
              </a:lnSpc>
              <a:defRPr/>
            </a:pPr>
            <a:r>
              <a:rPr lang="en-US" altLang="sr-Latn-RS" sz="2000" dirty="0">
                <a:cs typeface="Times New Roman" panose="02020603050405020304" pitchFamily="18" charset="0"/>
              </a:rPr>
              <a:t>Stress is a reaction to less dramatic and often everyday events that are perceived as threatening.</a:t>
            </a:r>
            <a:endParaRPr lang="hr-HR" altLang="sr-Latn-RS" sz="2000" dirty="0">
              <a:cs typeface="Times New Roman" panose="02020603050405020304" pitchFamily="18" charset="0"/>
            </a:endParaRPr>
          </a:p>
          <a:p>
            <a:pPr eaLnBrk="1" hangingPunct="1">
              <a:lnSpc>
                <a:spcPct val="90000"/>
              </a:lnSpc>
              <a:buFontTx/>
              <a:buNone/>
              <a:defRPr/>
            </a:pPr>
            <a:endParaRPr lang="hr-HR" altLang="sr-Latn-R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6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14691">
                                            <p:txEl>
                                              <p:pRg st="0" end="0"/>
                                            </p:txEl>
                                          </p:spTgt>
                                        </p:tgtEl>
                                        <p:attrNameLst>
                                          <p:attrName>style.visibility</p:attrName>
                                        </p:attrNameLst>
                                      </p:cBhvr>
                                      <p:to>
                                        <p:strVal val="visible"/>
                                      </p:to>
                                    </p:set>
                                    <p:animEffect transition="in" filter="box(in)">
                                      <p:cBhvr>
                                        <p:cTn id="15" dur="500"/>
                                        <p:tgtEl>
                                          <p:spTgt spid="1146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14691">
                                            <p:txEl>
                                              <p:pRg st="1" end="1"/>
                                            </p:txEl>
                                          </p:spTgt>
                                        </p:tgtEl>
                                        <p:attrNameLst>
                                          <p:attrName>style.visibility</p:attrName>
                                        </p:attrNameLst>
                                      </p:cBhvr>
                                      <p:to>
                                        <p:strVal val="visible"/>
                                      </p:to>
                                    </p:set>
                                    <p:animEffect transition="in" filter="box(in)">
                                      <p:cBhvr>
                                        <p:cTn id="20" dur="500"/>
                                        <p:tgtEl>
                                          <p:spTgt spid="1146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14691">
                                            <p:txEl>
                                              <p:pRg st="3" end="3"/>
                                            </p:txEl>
                                          </p:spTgt>
                                        </p:tgtEl>
                                        <p:attrNameLst>
                                          <p:attrName>style.visibility</p:attrName>
                                        </p:attrNameLst>
                                      </p:cBhvr>
                                      <p:to>
                                        <p:strVal val="visible"/>
                                      </p:to>
                                    </p:set>
                                    <p:animEffect transition="in" filter="box(in)">
                                      <p:cBhvr>
                                        <p:cTn id="25"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9" name="Rectangle 2355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561" name="Rectangle 2356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6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565" name="Freeform: Shape 2356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3554" name="Title 1">
            <a:extLst>
              <a:ext uri="{FF2B5EF4-FFF2-40B4-BE49-F238E27FC236}">
                <a16:creationId xmlns:a16="http://schemas.microsoft.com/office/drawing/2014/main" id="{B79A7113-F21B-BBE2-A86B-ECD2099C4F9B}"/>
              </a:ext>
            </a:extLst>
          </p:cNvPr>
          <p:cNvSpPr>
            <a:spLocks noGrp="1"/>
          </p:cNvSpPr>
          <p:nvPr>
            <p:ph type="title"/>
          </p:nvPr>
        </p:nvSpPr>
        <p:spPr>
          <a:xfrm>
            <a:off x="1103312" y="452718"/>
            <a:ext cx="8947522" cy="1400530"/>
          </a:xfrm>
        </p:spPr>
        <p:txBody>
          <a:bodyPr anchor="ctr">
            <a:normAutofit/>
          </a:bodyPr>
          <a:lstStyle/>
          <a:p>
            <a:endParaRPr lang="hr-HR" altLang="en-HR" dirty="0">
              <a:solidFill>
                <a:srgbClr val="FFFFFF"/>
              </a:solidFill>
            </a:endParaRPr>
          </a:p>
        </p:txBody>
      </p:sp>
      <p:sp>
        <p:nvSpPr>
          <p:cNvPr id="3" name="Content Placeholder 2">
            <a:extLst>
              <a:ext uri="{FF2B5EF4-FFF2-40B4-BE49-F238E27FC236}">
                <a16:creationId xmlns:a16="http://schemas.microsoft.com/office/drawing/2014/main" id="{639EDF81-2256-82E3-67CE-98BC1A4A2F86}"/>
              </a:ext>
            </a:extLst>
          </p:cNvPr>
          <p:cNvSpPr>
            <a:spLocks noGrp="1"/>
          </p:cNvSpPr>
          <p:nvPr>
            <p:ph idx="1"/>
          </p:nvPr>
        </p:nvSpPr>
        <p:spPr>
          <a:xfrm>
            <a:off x="1103312" y="2763520"/>
            <a:ext cx="8946541" cy="3484879"/>
          </a:xfrm>
        </p:spPr>
        <p:txBody>
          <a:bodyPr>
            <a:normAutofit/>
          </a:bodyPr>
          <a:lstStyle/>
          <a:p>
            <a:pPr marL="0" indent="0">
              <a:buClr>
                <a:srgbClr val="9A0000"/>
              </a:buClr>
              <a:buNone/>
              <a:defRPr/>
            </a:pPr>
            <a:r>
              <a:rPr lang="en-US" altLang="sr-Latn-RS" dirty="0">
                <a:cs typeface="Times New Roman" panose="02020603050405020304" pitchFamily="18" charset="0"/>
              </a:rPr>
              <a:t>A FEELING OF CONTROL</a:t>
            </a:r>
            <a:endParaRPr lang="hr-HR" altLang="sr-Latn-RS" dirty="0">
              <a:cs typeface="Times New Roman" panose="02020603050405020304" pitchFamily="18" charset="0"/>
            </a:endParaRPr>
          </a:p>
          <a:p>
            <a:pPr marL="285750" indent="-285750">
              <a:buClr>
                <a:srgbClr val="9A0000"/>
              </a:buClr>
              <a:buFontTx/>
              <a:buChar char="-"/>
              <a:defRPr/>
            </a:pPr>
            <a:r>
              <a:rPr lang="en-US" altLang="sr-Latn-RS" dirty="0"/>
              <a:t>the feeling of loss of control, </a:t>
            </a:r>
            <a:r>
              <a:rPr lang="hr-HR" altLang="sr-Latn-RS" dirty="0" err="1"/>
              <a:t>and</a:t>
            </a:r>
            <a:r>
              <a:rPr lang="hr-HR" altLang="sr-Latn-RS" dirty="0"/>
              <a:t> </a:t>
            </a:r>
            <a:r>
              <a:rPr lang="en-US" altLang="sr-Latn-RS" dirty="0"/>
              <a:t>repeated recollections of the event, prevents them from engaging in everyday life.</a:t>
            </a:r>
            <a:endParaRPr lang="hr-HR" altLang="sr-Latn-RS" dirty="0"/>
          </a:p>
          <a:p>
            <a:pPr marL="285750" indent="-285750">
              <a:buClr>
                <a:srgbClr val="9A0000"/>
              </a:buClr>
              <a:buFontTx/>
              <a:buChar char="-"/>
              <a:defRPr/>
            </a:pPr>
            <a:r>
              <a:rPr lang="en-US" altLang="sr-Latn-RS" dirty="0"/>
              <a:t>people who experience stress maintain a sense of control, they may be irritable or worried, </a:t>
            </a:r>
            <a:r>
              <a:rPr lang="hr-HR" altLang="sr-Latn-RS" dirty="0"/>
              <a:t>but </a:t>
            </a:r>
            <a:r>
              <a:rPr lang="en-US" altLang="sr-Latn-RS" dirty="0"/>
              <a:t>they manage to function</a:t>
            </a:r>
            <a:endParaRPr lang="hr-HR" altLang="sr-Latn-RS" dirty="0"/>
          </a:p>
          <a:p>
            <a:pPr marL="285750" indent="-285750">
              <a:buClr>
                <a:srgbClr val="9A0000"/>
              </a:buClr>
              <a:buFontTx/>
              <a:buChar char="-"/>
              <a:defRPr/>
            </a:pPr>
            <a:endParaRPr lang="hr-HR" altLang="sr-Latn-RS" dirty="0"/>
          </a:p>
          <a:p>
            <a:pPr marL="0" indent="0">
              <a:buClr>
                <a:srgbClr val="9A0000"/>
              </a:buClr>
              <a:buNone/>
              <a:defRPr/>
            </a:pPr>
            <a:r>
              <a:rPr lang="hr-HR" altLang="sr-Latn-RS" dirty="0"/>
              <a:t>BREAK, REST</a:t>
            </a:r>
          </a:p>
          <a:p>
            <a:pPr marL="457200" indent="-457200">
              <a:buClr>
                <a:srgbClr val="9A0000"/>
              </a:buClr>
              <a:buFont typeface="Wingdings" pitchFamily="2" charset="2"/>
              <a:buChar char="§"/>
              <a:defRPr/>
            </a:pPr>
            <a:r>
              <a:rPr lang="en-US" altLang="sr-Latn-RS" dirty="0"/>
              <a:t>in the case of stress, it brings relief, while in the case of </a:t>
            </a:r>
            <a:r>
              <a:rPr lang="hr-HR" altLang="sr-Latn-RS" dirty="0" err="1"/>
              <a:t>psycho</a:t>
            </a:r>
            <a:r>
              <a:rPr lang="hr-HR" altLang="sr-Latn-RS" dirty="0"/>
              <a:t>-trauma,</a:t>
            </a:r>
            <a:r>
              <a:rPr lang="en-US" altLang="sr-Latn-RS" dirty="0"/>
              <a:t> it is not possible to achieve it.</a:t>
            </a:r>
            <a:endParaRPr lang="hr-HR" altLang="sr-Latn-RS" dirty="0"/>
          </a:p>
          <a:p>
            <a:pPr>
              <a:defRPr/>
            </a:pPr>
            <a:endParaRPr lang="hr-HR"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A8EFF4A-C148-77C8-C11D-C82A6CED610F}"/>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Diagnosis of PTSD</a:t>
            </a:r>
          </a:p>
        </p:txBody>
      </p:sp>
      <p:sp>
        <p:nvSpPr>
          <p:cNvPr id="3" name="Content Placeholder 2">
            <a:extLst>
              <a:ext uri="{FF2B5EF4-FFF2-40B4-BE49-F238E27FC236}">
                <a16:creationId xmlns:a16="http://schemas.microsoft.com/office/drawing/2014/main" id="{FC86B1E9-D4D1-0554-DCD9-BAB90C56ABF6}"/>
              </a:ext>
            </a:extLst>
          </p:cNvPr>
          <p:cNvSpPr>
            <a:spLocks noGrp="1"/>
          </p:cNvSpPr>
          <p:nvPr>
            <p:ph idx="1"/>
          </p:nvPr>
        </p:nvSpPr>
        <p:spPr>
          <a:xfrm>
            <a:off x="1103312" y="2763520"/>
            <a:ext cx="8946541" cy="3484879"/>
          </a:xfrm>
        </p:spPr>
        <p:txBody>
          <a:bodyPr>
            <a:normAutofit/>
          </a:bodyPr>
          <a:lstStyle/>
          <a:p>
            <a:r>
              <a:rPr lang="en-US" dirty="0"/>
              <a:t> TRAUMATIC EXPERIENCE</a:t>
            </a:r>
          </a:p>
          <a:p>
            <a:endParaRPr lang="en-US" dirty="0"/>
          </a:p>
          <a:p>
            <a:pPr marL="0" indent="0">
              <a:buNone/>
            </a:pPr>
            <a:r>
              <a:rPr lang="en-US" dirty="0"/>
              <a:t>psychological trauma occurs when someone is exposed to death or the threat of death, as well as after direct exposure or witnessing trauma or learning that a relative or close friend has been exposed to trauma, or direct exposure to aversive details of violent or accidental traumatic events (APA, 2013.).</a:t>
            </a:r>
            <a:endParaRPr lang="hr-HR" dirty="0"/>
          </a:p>
          <a:p>
            <a:endParaRPr lang="en-GB" dirty="0"/>
          </a:p>
        </p:txBody>
      </p:sp>
    </p:spTree>
    <p:extLst>
      <p:ext uri="{BB962C8B-B14F-4D97-AF65-F5344CB8AC3E}">
        <p14:creationId xmlns:p14="http://schemas.microsoft.com/office/powerpoint/2010/main" val="375995599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F704-CE9F-E340-7C00-A744189E385C}"/>
              </a:ext>
            </a:extLst>
          </p:cNvPr>
          <p:cNvSpPr>
            <a:spLocks noGrp="1"/>
          </p:cNvSpPr>
          <p:nvPr>
            <p:ph type="title"/>
          </p:nvPr>
        </p:nvSpPr>
        <p:spPr/>
        <p:txBody>
          <a:bodyPr/>
          <a:lstStyle/>
          <a:p>
            <a:r>
              <a:rPr lang="en-GB" dirty="0"/>
              <a:t>PTSD  SYMPTOMS</a:t>
            </a:r>
          </a:p>
        </p:txBody>
      </p:sp>
      <p:sp>
        <p:nvSpPr>
          <p:cNvPr id="3" name="Content Placeholder 2">
            <a:extLst>
              <a:ext uri="{FF2B5EF4-FFF2-40B4-BE49-F238E27FC236}">
                <a16:creationId xmlns:a16="http://schemas.microsoft.com/office/drawing/2014/main" id="{8AF5363C-1CAE-9D77-86E0-A379704CDC24}"/>
              </a:ext>
            </a:extLst>
          </p:cNvPr>
          <p:cNvSpPr>
            <a:spLocks noGrp="1"/>
          </p:cNvSpPr>
          <p:nvPr>
            <p:ph idx="1"/>
          </p:nvPr>
        </p:nvSpPr>
        <p:spPr/>
        <p:txBody>
          <a:bodyPr>
            <a:normAutofit lnSpcReduction="10000"/>
          </a:bodyPr>
          <a:lstStyle/>
          <a:p>
            <a:r>
              <a:rPr lang="en-GB" dirty="0"/>
              <a:t>FLASHBACKS AND DISTURBING DREAMS</a:t>
            </a:r>
          </a:p>
          <a:p>
            <a:pPr marL="0" indent="0">
              <a:buNone/>
            </a:pPr>
            <a:endParaRPr lang="en-GB" dirty="0"/>
          </a:p>
          <a:p>
            <a:r>
              <a:rPr lang="en-GB" dirty="0"/>
              <a:t>INCREASED AROUSAL</a:t>
            </a:r>
          </a:p>
          <a:p>
            <a:pPr marL="0" indent="0">
              <a:buNone/>
            </a:pPr>
            <a:r>
              <a:rPr lang="en-GB" dirty="0"/>
              <a:t>    - anxiety and panic attacks</a:t>
            </a:r>
          </a:p>
          <a:p>
            <a:pPr marL="0" indent="0">
              <a:buNone/>
            </a:pPr>
            <a:r>
              <a:rPr lang="en-GB" dirty="0"/>
              <a:t>    - restlessness </a:t>
            </a:r>
          </a:p>
          <a:p>
            <a:pPr marL="0" indent="0">
              <a:buNone/>
            </a:pPr>
            <a:r>
              <a:rPr lang="en-GB" dirty="0"/>
              <a:t>    - impaired concentration</a:t>
            </a:r>
          </a:p>
          <a:p>
            <a:pPr marL="0" indent="0">
              <a:buNone/>
            </a:pPr>
            <a:r>
              <a:rPr lang="en-GB" dirty="0"/>
              <a:t>    - irritability</a:t>
            </a:r>
          </a:p>
          <a:p>
            <a:pPr marL="0" indent="0">
              <a:buNone/>
            </a:pPr>
            <a:r>
              <a:rPr lang="en-GB" dirty="0"/>
              <a:t>    - insomnia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576749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127</TotalTime>
  <Words>1529</Words>
  <Application>Microsoft Office PowerPoint</Application>
  <PresentationFormat>Widescreen</PresentationFormat>
  <Paragraphs>163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Century Gothic</vt:lpstr>
      <vt:lpstr>Times New Roman</vt:lpstr>
      <vt:lpstr>Wingdings</vt:lpstr>
      <vt:lpstr>Wingdings 3</vt:lpstr>
      <vt:lpstr>Ion</vt:lpstr>
      <vt:lpstr>Treatment of war veternas suffer from PTSD – Croatian experiences</vt:lpstr>
      <vt:lpstr>PSYCHOLOGICAL TRAUMA</vt:lpstr>
      <vt:lpstr>Traumatic event</vt:lpstr>
      <vt:lpstr>Traumatic event :</vt:lpstr>
      <vt:lpstr> Traumatic event :</vt:lpstr>
      <vt:lpstr>Differences between trauma and stress  </vt:lpstr>
      <vt:lpstr>PowerPoint Presentation</vt:lpstr>
      <vt:lpstr>Diagnosis of PTSD</vt:lpstr>
      <vt:lpstr>PTSD  SYMPTOMS</vt:lpstr>
      <vt:lpstr>PTSD  SYMPTOMS</vt:lpstr>
      <vt:lpstr>PTSD SYMPTOMS</vt:lpstr>
      <vt:lpstr>Complex PTSD</vt:lpstr>
      <vt:lpstr>Personal factors associated with developing PTSD</vt:lpstr>
      <vt:lpstr>Factors from the traumatic event</vt:lpstr>
      <vt:lpstr>Social factors</vt:lpstr>
      <vt:lpstr>PowerPoint Presentation</vt:lpstr>
      <vt:lpstr>PowerPoint Presentation</vt:lpstr>
      <vt:lpstr>PowerPoint Presentation</vt:lpstr>
      <vt:lpstr>PowerPoint Presentation</vt:lpstr>
      <vt:lpstr>PowerPoint Presentation</vt:lpstr>
      <vt:lpstr>PowerPoint Presentation</vt:lpstr>
      <vt:lpstr>The purpose of this study was to assess the effectiveness of group psychotherapy in war veterans with PTSD by evaluation of clinical picture of PTSD, associated neurotic symptoms, and adopted models of psychological defense mechanisms.</vt:lpstr>
      <vt:lpstr>Symptoms of PTSD  </vt:lpstr>
      <vt:lpstr>PowerPoint Presentation</vt:lpstr>
      <vt:lpstr>PowerPoint Presentation</vt:lpstr>
      <vt:lpstr>PowerPoint Presentation</vt:lpstr>
      <vt:lpstr>PowerPoint Presentation</vt:lpstr>
      <vt:lpstr>The exposure to war trauma might favor the development of depression and the use of immature mechanisms of defense even when the clinical picture of PTSD is not developed.   </vt:lpstr>
      <vt:lpstr>PowerPoint Presentation</vt:lpstr>
      <vt:lpstr> Therapeuthic technique: </vt:lpstr>
      <vt:lpstr>Results:</vt:lpstr>
      <vt:lpstr>The Poetry of war veteran</vt:lpstr>
      <vt:lpstr>PowerPoint Presentation</vt:lpstr>
      <vt:lpstr>Results</vt:lpstr>
      <vt:lpstr>PowerPoint Presentation</vt:lpstr>
      <vt:lpstr>PowerPoint Presentation</vt:lpstr>
      <vt:lpstr>PowerPoint Presentation</vt:lpstr>
      <vt:lpstr>Munjiza et all., BMC Psychiatry, 2019.</vt:lpstr>
      <vt:lpstr>Results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war veternas suffer from PTSD – Croatian experiences</dc:title>
  <dc:creator>Dolores Britvić</dc:creator>
  <cp:lastModifiedBy>Aleksandar Jakir</cp:lastModifiedBy>
  <cp:revision>11</cp:revision>
  <dcterms:created xsi:type="dcterms:W3CDTF">2024-09-30T14:17:33Z</dcterms:created>
  <dcterms:modified xsi:type="dcterms:W3CDTF">2024-10-03T13:22:29Z</dcterms:modified>
</cp:coreProperties>
</file>