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150" d="100"/>
          <a:sy n="150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1151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4754880" cy="51435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4754880" cy="5143500"/>
          </a:xfrm>
          <a:prstGeom prst="rect">
            <a:avLst/>
          </a:prstGeom>
          <a:solidFill>
            <a:srgbClr val="1B3A6B">
              <a:alpha val="60000"/>
            </a:srgbClr>
          </a:solidFill>
          <a:ln w="12700">
            <a:solidFill>
              <a:srgbClr val="1B3A6B">
                <a:alpha val="0"/>
              </a:srgbClr>
            </a:solidFill>
            <a:prstDash val="solid"/>
          </a:ln>
        </p:spPr>
      </p:sp>
      <p:sp>
        <p:nvSpPr>
          <p:cNvPr id="4" name="Shape 1"/>
          <p:cNvSpPr/>
          <p:nvPr/>
        </p:nvSpPr>
        <p:spPr>
          <a:xfrm>
            <a:off x="4663440" y="0"/>
            <a:ext cx="109728" cy="5143500"/>
          </a:xfrm>
          <a:prstGeom prst="rect">
            <a:avLst/>
          </a:prstGeom>
          <a:solidFill>
            <a:srgbClr val="C9963A"/>
          </a:solidFill>
          <a:ln w="12700">
            <a:solidFill>
              <a:srgbClr val="C9963A">
                <a:alpha val="0"/>
              </a:srgbClr>
            </a:solidFill>
            <a:prstDash val="solid"/>
          </a:ln>
        </p:spPr>
      </p:sp>
      <p:sp>
        <p:nvSpPr>
          <p:cNvPr id="5" name="Shape 2"/>
          <p:cNvSpPr/>
          <p:nvPr/>
        </p:nvSpPr>
        <p:spPr>
          <a:xfrm>
            <a:off x="4773168" y="0"/>
            <a:ext cx="4370832" cy="514350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>
                <a:alpha val="0"/>
              </a:srgbClr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320040" y="365760"/>
            <a:ext cx="4114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i="1" dirty="0">
                <a:solidFill>
                  <a:srgbClr val="C9D9F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Stručni posjet • Erasmus</a:t>
            </a:r>
            <a:endParaRPr lang="en-US" sz="1100" dirty="0"/>
          </a:p>
        </p:txBody>
      </p:sp>
      <p:sp>
        <p:nvSpPr>
          <p:cNvPr id="7" name="Text 4"/>
          <p:cNvSpPr/>
          <p:nvPr/>
        </p:nvSpPr>
        <p:spPr>
          <a:xfrm>
            <a:off x="5029200" y="822960"/>
            <a:ext cx="39319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kern="0" spc="200" dirty="0">
                <a:solidFill>
                  <a:srgbClr val="C996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 ZNANSTVENI SIMPOZIJ</a:t>
            </a:r>
            <a:endParaRPr lang="en-US" sz="2000" dirty="0"/>
          </a:p>
        </p:txBody>
      </p:sp>
      <p:sp>
        <p:nvSpPr>
          <p:cNvPr id="8" name="Text 5"/>
          <p:cNvSpPr/>
          <p:nvPr/>
        </p:nvSpPr>
        <p:spPr>
          <a:xfrm>
            <a:off x="5029200" y="1417320"/>
            <a:ext cx="3840480" cy="10972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Keeping up with AI Technologies: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Reimagining the Role</a:t>
            </a:r>
            <a:endParaRPr lang="en-US" sz="1400" dirty="0"/>
          </a:p>
          <a:p>
            <a:pPr marL="0" indent="0">
              <a:buNone/>
            </a:pPr>
            <a:r>
              <a:rPr lang="en-US" sz="14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Information Specialists</a:t>
            </a:r>
            <a:endParaRPr lang="en-US" sz="1400" dirty="0"/>
          </a:p>
        </p:txBody>
      </p:sp>
      <p:sp>
        <p:nvSpPr>
          <p:cNvPr id="9" name="Shape 6"/>
          <p:cNvSpPr/>
          <p:nvPr/>
        </p:nvSpPr>
        <p:spPr>
          <a:xfrm>
            <a:off x="5029200" y="2606040"/>
            <a:ext cx="1280160" cy="54864"/>
          </a:xfrm>
          <a:prstGeom prst="rect">
            <a:avLst/>
          </a:prstGeom>
          <a:solidFill>
            <a:srgbClr val="C9963A"/>
          </a:solidFill>
          <a:ln w="12700">
            <a:solidFill>
              <a:srgbClr val="C9963A">
                <a:alpha val="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029200" y="2788920"/>
            <a:ext cx="384048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800" b="1" kern="0" spc="1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LIMASSOL, CIPAR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5029200" y="3218688"/>
            <a:ext cx="38404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500" dirty="0">
                <a:solidFill>
                  <a:srgbClr val="C996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6. – 10. listopada 2025.</a:t>
            </a:r>
            <a:endParaRPr lang="en-US" sz="1500" dirty="0"/>
          </a:p>
        </p:txBody>
      </p:sp>
      <p:sp>
        <p:nvSpPr>
          <p:cNvPr id="12" name="Text 9"/>
          <p:cNvSpPr/>
          <p:nvPr/>
        </p:nvSpPr>
        <p:spPr>
          <a:xfrm>
            <a:off x="5029200" y="4251960"/>
            <a:ext cx="38404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dirty="0">
                <a:solidFill>
                  <a:srgbClr val="A8C0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Cyprus University of Technology (TEPAK)</a:t>
            </a:r>
            <a:endParaRPr lang="en-US" sz="1100" dirty="0"/>
          </a:p>
          <a:p>
            <a:pPr marL="0" indent="0">
              <a:buNone/>
            </a:pPr>
            <a:r>
              <a:rPr lang="en-US" sz="1100" dirty="0">
                <a:solidFill>
                  <a:srgbClr val="A8C0D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Knjižnica i informacijske službe</a:t>
            </a:r>
            <a:endParaRPr lang="en-US" sz="1100" dirty="0"/>
          </a:p>
        </p:txBody>
      </p:sp>
      <p:sp>
        <p:nvSpPr>
          <p:cNvPr id="13" name="Text 10"/>
          <p:cNvSpPr/>
          <p:nvPr/>
        </p:nvSpPr>
        <p:spPr>
          <a:xfrm>
            <a:off x="182880" y="4754880"/>
            <a:ext cx="438912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CCDDE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Petra tou Romiou – Afroditina stijena, Cipar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5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Domaćin i organizatori</a:t>
            </a:r>
            <a:endParaRPr lang="en-US" sz="2200" dirty="0"/>
          </a:p>
        </p:txBody>
      </p:sp>
      <p:sp>
        <p:nvSpPr>
          <p:cNvPr id="4" name="Shape 2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C9963A"/>
          </a:solidFill>
          <a:ln w="12700">
            <a:solidFill>
              <a:srgbClr val="C9963A">
                <a:alpha val="0"/>
              </a:srgbClr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365760" y="1005840"/>
            <a:ext cx="3840480" cy="237744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>
                <a:alpha val="0"/>
              </a:srgbClr>
            </a:solidFill>
            <a:prstDash val="solid"/>
          </a:ln>
          <a:effectLst>
            <a:outerShdw blurRad="101600" dist="38100" dir="8100000" algn="bl" rotWithShape="0">
              <a:srgbClr val="000000">
                <a:alpha val="15000"/>
              </a:srgbClr>
            </a:outerShdw>
          </a:effectLst>
        </p:spPr>
      </p:sp>
      <p:sp>
        <p:nvSpPr>
          <p:cNvPr id="6" name="Text 4"/>
          <p:cNvSpPr/>
          <p:nvPr/>
        </p:nvSpPr>
        <p:spPr>
          <a:xfrm>
            <a:off x="502920" y="1097280"/>
            <a:ext cx="3566160" cy="21945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Marios Zervas</a:t>
            </a:r>
            <a:endParaRPr lang="en-US" sz="1200" dirty="0"/>
          </a:p>
          <a:p>
            <a:pPr marL="0" indent="0">
              <a:buNone/>
            </a:pPr>
            <a:r>
              <a:rPr lang="en-US" sz="12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Library Director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Cyprus University of Technology (TEPAK)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endParaRPr lang="en-US" sz="1200" dirty="0"/>
          </a:p>
          <a:p>
            <a:pPr marL="0" indent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Suorganizatori: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CARDET – Centre for the Advancement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 Research &amp; Development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 Educational Technology</a:t>
            </a:r>
            <a:endParaRPr lang="en-US" sz="1200" dirty="0"/>
          </a:p>
        </p:txBody>
      </p:sp>
      <p:sp>
        <p:nvSpPr>
          <p:cNvPr id="7" name="Text 5"/>
          <p:cNvSpPr/>
          <p:nvPr/>
        </p:nvSpPr>
        <p:spPr>
          <a:xfrm>
            <a:off x="4480560" y="1024128"/>
            <a:ext cx="438912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4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Aktivnosti tijekom tjedna:</a:t>
            </a:r>
            <a:endParaRPr lang="en-US" sz="1400" dirty="0"/>
          </a:p>
        </p:txBody>
      </p:sp>
      <p:sp>
        <p:nvSpPr>
          <p:cNvPr id="8" name="Text 6"/>
          <p:cNvSpPr/>
          <p:nvPr/>
        </p:nvSpPr>
        <p:spPr>
          <a:xfrm>
            <a:off x="4480560" y="1444752"/>
            <a:ext cx="4389120" cy="2103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Prisustvovanje 7. znanstvenom simpoziju (10. 10. 2025.) o AI-ju u knjižničarskoj struci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Posjet Limassol Municipal University Library (TEPAK)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Predavanje Nikice Gardijana (UNIZD) o </a:t>
            </a:r>
            <a:r>
              <a:rPr lang="en-US" sz="115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implementaciji</a:t>
            </a: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AI-ja</a:t>
            </a:r>
            <a:r>
              <a:rPr lang="hr-HR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i</a:t>
            </a: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</a:t>
            </a:r>
            <a:r>
              <a:rPr lang="en-US" sz="1150" dirty="0" err="1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informacijsk</a:t>
            </a:r>
            <a:r>
              <a:rPr lang="hr-HR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oj</a:t>
            </a: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 pismenosti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Upoznavanje s UNESCO Chair inicijativom pri TEPAK-u (Research Centre Mnemosyne)</a:t>
            </a:r>
            <a:endParaRPr lang="en-US" sz="1150" dirty="0"/>
          </a:p>
          <a:p>
            <a:pPr marL="342900" indent="-342900">
              <a:spcAft>
                <a:spcPts val="500"/>
              </a:spcAft>
              <a:buSzPct val="100000"/>
              <a:buChar char="•"/>
            </a:pPr>
            <a:r>
              <a:rPr lang="en-US" sz="11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Razmjena iskustava s kolegama iz europskih knjižnica – mreža LIBER</a:t>
            </a:r>
            <a:endParaRPr lang="en-US" sz="1150" dirty="0"/>
          </a:p>
        </p:txBody>
      </p:sp>
      <p:pic>
        <p:nvPicPr>
          <p:cNvPr id="9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760" y="3566160"/>
            <a:ext cx="1367790" cy="1371600"/>
          </a:xfrm>
          <a:prstGeom prst="rect">
            <a:avLst/>
          </a:prstGeom>
        </p:spPr>
      </p:pic>
      <p:pic>
        <p:nvPicPr>
          <p:cNvPr id="10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74900" y="3566160"/>
            <a:ext cx="1367790" cy="1371600"/>
          </a:xfrm>
          <a:prstGeom prst="rect">
            <a:avLst/>
          </a:prstGeom>
        </p:spPr>
      </p:pic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300855" y="3566160"/>
            <a:ext cx="1953260" cy="1371600"/>
          </a:xfrm>
          <a:prstGeom prst="rect">
            <a:avLst/>
          </a:prstGeom>
        </p:spPr>
      </p:pic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12280" y="3566160"/>
            <a:ext cx="2011680" cy="137160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365760" y="4983480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00" i="1" dirty="0">
                <a:solidFill>
                  <a:srgbClr val="88888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TEPAK kampus  |  UNESCO Chair, TEPAK  |  S Nikicom Gardijanom  |  Sa simpozija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3017520" cy="514350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>
                <a:alpha val="0"/>
              </a:srgbClr>
            </a:solidFill>
            <a:prstDash val="solid"/>
          </a:ln>
        </p:spPr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3017520" cy="5143500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0" y="0"/>
            <a:ext cx="3017520" cy="5143500"/>
          </a:xfrm>
          <a:prstGeom prst="rect">
            <a:avLst/>
          </a:prstGeom>
          <a:solidFill>
            <a:srgbClr val="1B3A6B">
              <a:alpha val="70000"/>
            </a:srgbClr>
          </a:solidFill>
          <a:ln w="12700">
            <a:solidFill>
              <a:srgbClr val="1B3A6B">
                <a:alpha val="0"/>
              </a:srgbClr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91440" y="274320"/>
            <a:ext cx="274320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kern="0" spc="100" dirty="0">
                <a:solidFill>
                  <a:srgbClr val="C996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7. ZNANSTVENI SIMPOZIJ • LIMASSOL 2025</a:t>
            </a:r>
            <a:endParaRPr lang="en-US" sz="1000" dirty="0"/>
          </a:p>
        </p:txBody>
      </p:sp>
      <p:sp>
        <p:nvSpPr>
          <p:cNvPr id="6" name="Shape 3"/>
          <p:cNvSpPr/>
          <p:nvPr/>
        </p:nvSpPr>
        <p:spPr>
          <a:xfrm>
            <a:off x="3017520" y="0"/>
            <a:ext cx="6126480" cy="777240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246120" y="0"/>
            <a:ext cx="576072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Program simpozija – 10. listopada 2025.</a:t>
            </a:r>
            <a:endParaRPr lang="en-US" sz="1900" dirty="0"/>
          </a:p>
        </p:txBody>
      </p:sp>
      <p:sp>
        <p:nvSpPr>
          <p:cNvPr id="8" name="Shape 5"/>
          <p:cNvSpPr/>
          <p:nvPr/>
        </p:nvSpPr>
        <p:spPr>
          <a:xfrm>
            <a:off x="3017520" y="777240"/>
            <a:ext cx="6126480" cy="54864"/>
          </a:xfrm>
          <a:prstGeom prst="rect">
            <a:avLst/>
          </a:prstGeom>
          <a:solidFill>
            <a:srgbClr val="C9963A"/>
          </a:solidFill>
          <a:ln w="12700">
            <a:solidFill>
              <a:srgbClr val="C9963A">
                <a:alpha val="0"/>
              </a:srgbClr>
            </a:solidFill>
            <a:prstDash val="solid"/>
          </a:ln>
        </p:spPr>
      </p:sp>
      <p:sp>
        <p:nvSpPr>
          <p:cNvPr id="9" name="Shape 6"/>
          <p:cNvSpPr/>
          <p:nvPr/>
        </p:nvSpPr>
        <p:spPr>
          <a:xfrm>
            <a:off x="3154680" y="960120"/>
            <a:ext cx="1325880" cy="292608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3154680" y="960120"/>
            <a:ext cx="1325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8:15 – 8:45</a:t>
            </a:r>
            <a:endParaRPr lang="en-US" sz="850" dirty="0"/>
          </a:p>
        </p:txBody>
      </p:sp>
      <p:sp>
        <p:nvSpPr>
          <p:cNvPr id="11" name="Text 8"/>
          <p:cNvSpPr/>
          <p:nvPr/>
        </p:nvSpPr>
        <p:spPr>
          <a:xfrm>
            <a:off x="4572000" y="96012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Registracija i uvodni pozdrav</a:t>
            </a:r>
            <a:endParaRPr lang="en-US" sz="950" dirty="0"/>
          </a:p>
        </p:txBody>
      </p:sp>
      <p:sp>
        <p:nvSpPr>
          <p:cNvPr id="12" name="Shape 9"/>
          <p:cNvSpPr/>
          <p:nvPr/>
        </p:nvSpPr>
        <p:spPr>
          <a:xfrm>
            <a:off x="3154680" y="1536192"/>
            <a:ext cx="1325880" cy="292608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3154680" y="1536192"/>
            <a:ext cx="1325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9:00 – 9:15</a:t>
            </a:r>
            <a:endParaRPr lang="en-US" sz="850" dirty="0"/>
          </a:p>
        </p:txBody>
      </p:sp>
      <p:sp>
        <p:nvSpPr>
          <p:cNvPr id="14" name="Text 11"/>
          <p:cNvSpPr/>
          <p:nvPr/>
        </p:nvSpPr>
        <p:spPr>
          <a:xfrm>
            <a:off x="4572000" y="1536192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Otvaranje – Theodora Petrou (predsjednica CALIS-a)</a:t>
            </a:r>
            <a:endParaRPr lang="en-US" sz="950" dirty="0"/>
          </a:p>
        </p:txBody>
      </p:sp>
      <p:sp>
        <p:nvSpPr>
          <p:cNvPr id="15" name="Shape 12"/>
          <p:cNvSpPr/>
          <p:nvPr/>
        </p:nvSpPr>
        <p:spPr>
          <a:xfrm>
            <a:off x="3154680" y="2112264"/>
            <a:ext cx="1325880" cy="292608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16" name="Text 13"/>
          <p:cNvSpPr/>
          <p:nvPr/>
        </p:nvSpPr>
        <p:spPr>
          <a:xfrm>
            <a:off x="3154680" y="2112264"/>
            <a:ext cx="1325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9:20 – 11:00</a:t>
            </a:r>
            <a:endParaRPr lang="en-US" sz="850" dirty="0"/>
          </a:p>
        </p:txBody>
      </p:sp>
      <p:sp>
        <p:nvSpPr>
          <p:cNvPr id="17" name="Text 14"/>
          <p:cNvSpPr/>
          <p:nvPr/>
        </p:nvSpPr>
        <p:spPr>
          <a:xfrm>
            <a:off x="4572000" y="2112264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Dio A: Librarians in the Age of AI (Evagorou i sur., TEPAK); Different Approaches, Same Goal: Implementing AI in IL Instruction (Nikica Gardijan, Sveučilište u Zadru); Empowering University Students in the Age of Generative AI (M. Zervas, TEPAK)</a:t>
            </a:r>
            <a:endParaRPr lang="en-US" sz="950" dirty="0"/>
          </a:p>
        </p:txBody>
      </p:sp>
      <p:sp>
        <p:nvSpPr>
          <p:cNvPr id="18" name="Shape 15"/>
          <p:cNvSpPr/>
          <p:nvPr/>
        </p:nvSpPr>
        <p:spPr>
          <a:xfrm>
            <a:off x="3154680" y="2688336"/>
            <a:ext cx="1325880" cy="292608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19" name="Text 16"/>
          <p:cNvSpPr/>
          <p:nvPr/>
        </p:nvSpPr>
        <p:spPr>
          <a:xfrm>
            <a:off x="3154680" y="2688336"/>
            <a:ext cx="1325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11:00 – 11:30</a:t>
            </a:r>
            <a:endParaRPr lang="en-US" sz="850" dirty="0"/>
          </a:p>
        </p:txBody>
      </p:sp>
      <p:sp>
        <p:nvSpPr>
          <p:cNvPr id="20" name="Text 17"/>
          <p:cNvSpPr/>
          <p:nvPr/>
        </p:nvSpPr>
        <p:spPr>
          <a:xfrm>
            <a:off x="4572000" y="2688336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Stanka za kavu</a:t>
            </a:r>
            <a:endParaRPr lang="en-US" sz="950" dirty="0"/>
          </a:p>
        </p:txBody>
      </p:sp>
      <p:sp>
        <p:nvSpPr>
          <p:cNvPr id="21" name="Shape 18"/>
          <p:cNvSpPr/>
          <p:nvPr/>
        </p:nvSpPr>
        <p:spPr>
          <a:xfrm>
            <a:off x="3154680" y="3264408"/>
            <a:ext cx="1325880" cy="292608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22" name="Text 19"/>
          <p:cNvSpPr/>
          <p:nvPr/>
        </p:nvSpPr>
        <p:spPr>
          <a:xfrm>
            <a:off x="3154680" y="3264408"/>
            <a:ext cx="1325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11:30 – 13:45</a:t>
            </a:r>
            <a:endParaRPr lang="en-US" sz="850" dirty="0"/>
          </a:p>
        </p:txBody>
      </p:sp>
      <p:sp>
        <p:nvSpPr>
          <p:cNvPr id="23" name="Text 20"/>
          <p:cNvSpPr/>
          <p:nvPr/>
        </p:nvSpPr>
        <p:spPr>
          <a:xfrm>
            <a:off x="4572000" y="3264408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Dio B: AI and Digital Transformation (Georgiou, TEPAK); Research 2.0 (De Doncker, German Oncology Center); From Bioethics to AI Ethics (Kyranou, TEPAK); Balancing Innovation &amp; Integrity (Panayiotou); EBSCO &amp; AI (Dalibor Parac); 9 Years in 9 Minutes (Anastasiou)</a:t>
            </a:r>
            <a:endParaRPr lang="en-US" sz="950" dirty="0"/>
          </a:p>
        </p:txBody>
      </p:sp>
      <p:sp>
        <p:nvSpPr>
          <p:cNvPr id="24" name="Shape 21"/>
          <p:cNvSpPr/>
          <p:nvPr/>
        </p:nvSpPr>
        <p:spPr>
          <a:xfrm>
            <a:off x="3154680" y="3840480"/>
            <a:ext cx="1325880" cy="292608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25" name="Text 22"/>
          <p:cNvSpPr/>
          <p:nvPr/>
        </p:nvSpPr>
        <p:spPr>
          <a:xfrm>
            <a:off x="3154680" y="3840480"/>
            <a:ext cx="1325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13:45 – 14:00</a:t>
            </a:r>
            <a:endParaRPr lang="en-US" sz="850" dirty="0"/>
          </a:p>
        </p:txBody>
      </p:sp>
      <p:sp>
        <p:nvSpPr>
          <p:cNvPr id="26" name="Text 23"/>
          <p:cNvSpPr/>
          <p:nvPr/>
        </p:nvSpPr>
        <p:spPr>
          <a:xfrm>
            <a:off x="4572000" y="3840480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Rasprava i zaključci</a:t>
            </a:r>
            <a:endParaRPr lang="en-US" sz="950" dirty="0"/>
          </a:p>
        </p:txBody>
      </p:sp>
      <p:sp>
        <p:nvSpPr>
          <p:cNvPr id="27" name="Shape 24"/>
          <p:cNvSpPr/>
          <p:nvPr/>
        </p:nvSpPr>
        <p:spPr>
          <a:xfrm>
            <a:off x="3154680" y="4416552"/>
            <a:ext cx="1325880" cy="292608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28" name="Text 25"/>
          <p:cNvSpPr/>
          <p:nvPr/>
        </p:nvSpPr>
        <p:spPr>
          <a:xfrm>
            <a:off x="3154680" y="4416552"/>
            <a:ext cx="13258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14:00 – 15:00</a:t>
            </a:r>
            <a:endParaRPr lang="en-US" sz="850" dirty="0"/>
          </a:p>
        </p:txBody>
      </p:sp>
      <p:sp>
        <p:nvSpPr>
          <p:cNvPr id="29" name="Text 26"/>
          <p:cNvSpPr/>
          <p:nvPr/>
        </p:nvSpPr>
        <p:spPr>
          <a:xfrm>
            <a:off x="4572000" y="4416552"/>
            <a:ext cx="438912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buNone/>
            </a:pPr>
            <a:r>
              <a:rPr lang="en-US" sz="95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Ručak</a:t>
            </a:r>
            <a:endParaRPr lang="en-US" sz="9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5F2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Predavanje – Knjižnica Sveučilišta u Zadru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C9963A"/>
          </a:solidFill>
          <a:ln w="12700">
            <a:solidFill>
              <a:srgbClr val="C9963A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5760" y="960120"/>
            <a:ext cx="3749040" cy="246888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365760" y="3337560"/>
            <a:ext cx="3749040" cy="365760"/>
          </a:xfrm>
          <a:prstGeom prst="rect">
            <a:avLst/>
          </a:prstGeom>
          <a:solidFill>
            <a:srgbClr val="1B3A6B">
              <a:alpha val="90000"/>
            </a:srgbClr>
          </a:solidFill>
          <a:ln w="12700">
            <a:solidFill>
              <a:srgbClr val="1B3A6B">
                <a:alpha val="0"/>
              </a:srgbClr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411480" y="3355848"/>
            <a:ext cx="36576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900" i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Nikica Gardijan na simpoziju (10. 10. 2025.)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4389120" y="960120"/>
            <a:ext cx="45720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6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"Different Approaches, Same Goal:</a:t>
            </a:r>
            <a:endParaRPr lang="en-US" sz="1600" dirty="0"/>
          </a:p>
          <a:p>
            <a:pPr marL="0" indent="0">
              <a:buNone/>
            </a:pPr>
            <a:r>
              <a:rPr lang="en-US" sz="1600" b="1" dirty="0">
                <a:solidFill>
                  <a:srgbClr val="1B3A6B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Implementing AI in IL Instruction"</a:t>
            </a:r>
            <a:endParaRPr lang="en-US" sz="1600" dirty="0"/>
          </a:p>
        </p:txBody>
      </p:sp>
      <p:sp>
        <p:nvSpPr>
          <p:cNvPr id="9" name="Text 6"/>
          <p:cNvSpPr/>
          <p:nvPr/>
        </p:nvSpPr>
        <p:spPr>
          <a:xfrm>
            <a:off x="4389120" y="1965960"/>
            <a:ext cx="4572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200" b="1" dirty="0">
                <a:solidFill>
                  <a:srgbClr val="0D8F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Nikica Gardijan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0D8F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Viši knjižničar, voditelj Odsjeka za korisničke službe</a:t>
            </a:r>
            <a:endParaRPr lang="en-US" sz="1200" dirty="0"/>
          </a:p>
          <a:p>
            <a:pPr marL="0" indent="0">
              <a:buNone/>
            </a:pPr>
            <a:r>
              <a:rPr lang="en-US" sz="1200" dirty="0">
                <a:solidFill>
                  <a:srgbClr val="0D8FA4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Istraživačka knjižnica Sveučilišta u Zadru</a:t>
            </a:r>
            <a:endParaRPr lang="en-US" sz="1200" dirty="0"/>
          </a:p>
        </p:txBody>
      </p:sp>
      <p:sp>
        <p:nvSpPr>
          <p:cNvPr id="10" name="Shape 7"/>
          <p:cNvSpPr/>
          <p:nvPr/>
        </p:nvSpPr>
        <p:spPr>
          <a:xfrm>
            <a:off x="4389120" y="2852928"/>
            <a:ext cx="1097280" cy="54864"/>
          </a:xfrm>
          <a:prstGeom prst="rect">
            <a:avLst/>
          </a:prstGeom>
          <a:solidFill>
            <a:srgbClr val="C9963A"/>
          </a:solidFill>
          <a:ln w="12700">
            <a:solidFill>
              <a:srgbClr val="C9963A">
                <a:alpha val="0"/>
              </a:srgbClr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4389120" y="2971800"/>
            <a:ext cx="4572000" cy="2011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700"/>
              </a:spcAft>
              <a:buNone/>
            </a:pPr>
            <a:r>
              <a:rPr lang="en-US" sz="1200" b="1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Teme predavanja: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Implementacija AI alata u nastavu informacijske pismenosti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Različiti pristupi, isti cilj – primjeri iz prakse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Kompetencije knjižničara u eri generativnog AI-ja</a:t>
            </a:r>
            <a:endParaRPr lang="en-US" sz="1200" dirty="0"/>
          </a:p>
          <a:p>
            <a:pPr marL="342900" indent="-342900">
              <a:spcAft>
                <a:spcPts val="700"/>
              </a:spcAft>
              <a:buSzPct val="100000"/>
              <a:buChar char="•"/>
            </a:pPr>
            <a:r>
              <a:rPr lang="en-US" sz="12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Etičke dimenzije korištenja AI-ja u akademskom okruženju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777240"/>
          </a:xfrm>
          <a:prstGeom prst="rect">
            <a:avLst/>
          </a:prstGeom>
          <a:solidFill>
            <a:srgbClr val="1B3A6B"/>
          </a:solidFill>
          <a:ln w="12700">
            <a:solidFill>
              <a:srgbClr val="1B3A6B">
                <a:alpha val="0"/>
              </a:srgbClr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11480" y="0"/>
            <a:ext cx="8229600" cy="7772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Posjeti knjižnicama &amp; praktični savjeti</a:t>
            </a:r>
            <a:endParaRPr lang="en-US" sz="2000" dirty="0"/>
          </a:p>
        </p:txBody>
      </p:sp>
      <p:sp>
        <p:nvSpPr>
          <p:cNvPr id="4" name="Shape 2"/>
          <p:cNvSpPr/>
          <p:nvPr/>
        </p:nvSpPr>
        <p:spPr>
          <a:xfrm>
            <a:off x="0" y="777240"/>
            <a:ext cx="9144000" cy="64008"/>
          </a:xfrm>
          <a:prstGeom prst="rect">
            <a:avLst/>
          </a:prstGeom>
          <a:solidFill>
            <a:srgbClr val="C9963A"/>
          </a:solidFill>
          <a:ln w="12700">
            <a:solidFill>
              <a:srgbClr val="C9963A">
                <a:alpha val="0"/>
              </a:srgbClr>
            </a:solidFill>
            <a:prstDash val="solid"/>
          </a:ln>
        </p:spPr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047750" y="932688"/>
            <a:ext cx="1562100" cy="1965960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848735" y="960120"/>
            <a:ext cx="1355090" cy="1965960"/>
          </a:xfrm>
          <a:prstGeom prst="rect">
            <a:avLst/>
          </a:prstGeom>
        </p:spPr>
      </p:pic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579870" y="960120"/>
            <a:ext cx="2061210" cy="1965960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74320" y="2990088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Limassol Municipal</a:t>
            </a:r>
            <a:endParaRPr lang="en-US" sz="9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University Library</a:t>
            </a:r>
            <a:endParaRPr lang="en-US" sz="900" dirty="0"/>
          </a:p>
        </p:txBody>
      </p:sp>
      <p:sp>
        <p:nvSpPr>
          <p:cNvPr id="9" name="Text 4"/>
          <p:cNvSpPr/>
          <p:nvPr/>
        </p:nvSpPr>
        <p:spPr>
          <a:xfrm>
            <a:off x="3108960" y="2990088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kolegama mreže LIBER</a:t>
            </a:r>
            <a:endParaRPr lang="en-US" sz="9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 gradskoj knjižnici</a:t>
            </a:r>
            <a:endParaRPr lang="en-US" sz="900" dirty="0"/>
          </a:p>
        </p:txBody>
      </p:sp>
      <p:sp>
        <p:nvSpPr>
          <p:cNvPr id="10" name="Text 5"/>
          <p:cNvSpPr/>
          <p:nvPr/>
        </p:nvSpPr>
        <p:spPr>
          <a:xfrm>
            <a:off x="6172200" y="2990088"/>
            <a:ext cx="265176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9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Šah u knjižnici –</a:t>
            </a:r>
            <a:endParaRPr lang="en-US" sz="900" dirty="0"/>
          </a:p>
          <a:p>
            <a:pPr marL="0" indent="0" algn="ctr">
              <a:buNone/>
            </a:pPr>
            <a:r>
              <a:rPr lang="en-US" sz="900" i="1" dirty="0">
                <a:solidFill>
                  <a:srgbClr val="555555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zaboraviti na poraz!</a:t>
            </a:r>
            <a:endParaRPr lang="en-US" sz="900" dirty="0"/>
          </a:p>
        </p:txBody>
      </p:sp>
      <p:sp>
        <p:nvSpPr>
          <p:cNvPr id="11" name="Shape 6"/>
          <p:cNvSpPr/>
          <p:nvPr/>
        </p:nvSpPr>
        <p:spPr>
          <a:xfrm>
            <a:off x="274320" y="3520440"/>
            <a:ext cx="8595360" cy="45720"/>
          </a:xfrm>
          <a:prstGeom prst="rect">
            <a:avLst/>
          </a:prstGeom>
          <a:solidFill>
            <a:srgbClr val="0D8FA4">
              <a:alpha val="70000"/>
            </a:srgbClr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12" name="Shape 7"/>
          <p:cNvSpPr/>
          <p:nvPr/>
        </p:nvSpPr>
        <p:spPr>
          <a:xfrm>
            <a:off x="274320" y="3657600"/>
            <a:ext cx="2011680" cy="320040"/>
          </a:xfrm>
          <a:prstGeom prst="rect">
            <a:avLst/>
          </a:prstGeom>
          <a:solidFill>
            <a:srgbClr val="0D8FA4"/>
          </a:solidFill>
          <a:ln w="12700">
            <a:solidFill>
              <a:srgbClr val="0D8FA4">
                <a:alpha val="0"/>
              </a:srgbClr>
            </a:solidFill>
            <a:prstDash val="solid"/>
          </a:ln>
        </p:spPr>
      </p:sp>
      <p:sp>
        <p:nvSpPr>
          <p:cNvPr id="13" name="Text 8"/>
          <p:cNvSpPr/>
          <p:nvPr/>
        </p:nvSpPr>
        <p:spPr>
          <a:xfrm>
            <a:off x="274320" y="3657600"/>
            <a:ext cx="201168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Praktični savjeti</a:t>
            </a:r>
            <a:endParaRPr lang="en-US" sz="1200" dirty="0"/>
          </a:p>
        </p:txBody>
      </p:sp>
      <p:sp>
        <p:nvSpPr>
          <p:cNvPr id="14" name="Text 9"/>
          <p:cNvSpPr/>
          <p:nvPr/>
        </p:nvSpPr>
        <p:spPr>
          <a:xfrm>
            <a:off x="274320" y="4041648"/>
            <a:ext cx="8595360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Engleski se slobodno govori svugdje – komunikacija bez problema</a:t>
            </a:r>
            <a:endParaRPr lang="en-US" sz="11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Smještaj rezervirajte na vrijeme, posebno bliže obali (Limassol je popularan odredište)</a:t>
            </a:r>
            <a:endParaRPr lang="en-US" sz="11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 listopadu još toplo (~28°C) – lagana odjeća obavezna, sunčane naočale i krema neophodne</a:t>
            </a:r>
            <a:endParaRPr lang="en-US" sz="1100" dirty="0"/>
          </a:p>
          <a:p>
            <a:pPr marL="342900" indent="-342900">
              <a:spcAft>
                <a:spcPts val="200"/>
              </a:spcAft>
              <a:buSzPct val="100000"/>
              <a:buChar char="•"/>
            </a:pPr>
            <a:r>
              <a:rPr lang="en-US" sz="1100" dirty="0">
                <a:solidFill>
                  <a:srgbClr val="1A1A2E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Posjetite Petru tou Romiou (Afroditinu stijenu) – sat vožnje od Limasola, nezaboravni prizor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484</Words>
  <Application>Microsoft Office PowerPoint</Application>
  <PresentationFormat>On-screen Show (16:9)</PresentationFormat>
  <Paragraphs>71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Izvješće – Cipar 2025</dc:title>
  <dc:subject>PptxGenJS Presentation</dc:subject>
  <dc:creator>Knjižnica FFRI</dc:creator>
  <cp:lastModifiedBy>Snježana Dimzov</cp:lastModifiedBy>
  <cp:revision>3</cp:revision>
  <dcterms:created xsi:type="dcterms:W3CDTF">2026-03-04T11:53:32Z</dcterms:created>
  <dcterms:modified xsi:type="dcterms:W3CDTF">2026-03-04T12:14:03Z</dcterms:modified>
</cp:coreProperties>
</file>