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2B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8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45BB12-A8B9-0B94-3008-960C529FF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55BC759-6365-452E-C9ED-9B9831ADD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B2F2563-CF9E-9BB8-0896-920161668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CA1D83-AAB3-8EAF-B559-E195E17F0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0C9A65-3960-3F4A-7CBA-10B866C21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424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02F89C-F701-DB55-3E11-AE5028FCB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E06F53E-2C12-7C76-EDDA-060922D54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79EB91-1732-831A-56B2-7BCF6EBB5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0D4574C-1868-AACA-D53C-06362D292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C6978FE-C573-427A-AC70-FDCBAEFE4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4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5B41998-E52D-C4DD-B50D-B5AB1C84A4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E4DE308-E683-293D-F246-E5629790F6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741310B-8BC1-4E07-DF5B-644E6ABCB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23A2FB7-5EC3-BC6B-5F80-5F06CC948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4B60C03-5D68-3F82-6456-C59D22ED7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905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125587-CD2E-0655-1706-A78E506E0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A6557C-0DBA-5FEC-F2CA-70BF8BA15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4EDD680-5BEC-FF67-5F48-580659103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27915BB-9960-F895-E6F6-6A499E5C2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D56F505-08BE-BE99-4B13-7DA200F7D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76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7611C5-AE76-855C-122E-A450EBB1A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AE52B8E-A06D-1D55-3FE4-EA54FC4A9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29D08C0-806F-D80F-D8D0-34A2B506D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4BAF763-9600-2E79-9CE0-53672F477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2C8C29B-DB61-FA64-DCAC-6A0A9E306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979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2D4B26-6346-D7B4-CEFC-DB01D4212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A249A7-E2ED-061E-3560-DF90577E9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EE6E9E2-7DBB-0C14-5372-60D2FA9863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5FF886F-14E5-F4A2-6E23-8008ECD70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7014211-7822-CA6A-EB82-DD0C162E8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F47D9C9-FB3D-59B0-8170-A2EA175AE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356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CADB4F-F7C7-EE20-1418-4514DE36F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A34193A-445F-5BC4-C3FB-A5CB69881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FCD6142-C5C0-AA2C-6258-6C30E0ACC9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C0294E3-C0DF-9533-7761-FC4EEE9BBC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1FDF1B7-3475-26B6-7546-D08B436B77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723AE51-0DB6-A064-FA59-CF03E261F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12BD114-EF49-9DB6-BE0B-7C1EC3153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F51A699-78D2-B8DF-6BAB-6A1A16AF5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056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1D9940-FD2F-074C-D59E-C185E60CD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6564874-505A-484A-7C34-F65BE09C1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BF00DF1-2ACD-F80C-1A35-C2CB1BA33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43EBE8F-C2B7-561D-E285-F1C241187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51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35C1BD9-75EE-AB6D-FC33-E48F6C4D2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20A9C40-511A-D00A-E557-F53EC160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D4DAA21-9A3C-93EB-AFEB-D2421B964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457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513D22-E05E-3C0C-FB79-55A97410B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DC721CA-0E4B-805D-5543-3B2AFA69E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DA1D2FF-0A82-1F1D-0B7E-B6E06BB34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64B9E5F-8397-6173-9095-A4A69BB7A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7CE8BA0-187B-C11A-A328-706578EFD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A0EC2F0-9AB3-67CF-7427-4E9B1BBD6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52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D7BB8-23F3-DF17-92C3-84A48F8E7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502224C-998A-75D1-145B-6E1B068F44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B205D82-5441-68FB-9D16-53B4CF8C9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01C835E-458D-8313-FEFD-339F65023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0B67-7D09-4295-AFA2-CF7A08B9FD0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FA49051-D3A4-09B6-0521-D7CD2C7D2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00C6043-1EF6-8345-7CCA-9BC89C02A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524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766B4DC-1132-34AE-1469-EF7E02782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365D78F-56AD-5D38-876D-AE22727B2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725EF3-B18C-4282-FC3E-7F02857F8E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00B67-7D09-4295-AFA2-CF7A08B9FD0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432C028-9727-3B14-9137-BE2D141E4E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604363B-6155-AA7C-1A4A-9A8A7F55B8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078ED-DEFC-43F6-83B8-25543205C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44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xmlns="" id="{0E91F5CA-B392-444C-88E3-BF5BAAEBDE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xmlns="" id="{0459807F-B6FA-44D3-9A53-C55B6B56884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080681"/>
            <a:ext cx="12192000" cy="277731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BAADD6-1212-6881-B0FD-FD47800334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5060" y="5279511"/>
            <a:ext cx="9681882" cy="739880"/>
          </a:xfrm>
        </p:spPr>
        <p:txBody>
          <a:bodyPr anchor="b">
            <a:normAutofit/>
          </a:bodyPr>
          <a:lstStyle/>
          <a:p>
            <a:r>
              <a:rPr lang="hr-HR" sz="3600" dirty="0">
                <a:solidFill>
                  <a:srgbClr val="B82B46"/>
                </a:solidFill>
              </a:rPr>
              <a:t>Krakow, Poljska</a:t>
            </a:r>
            <a:endParaRPr lang="en-US" sz="3600" dirty="0">
              <a:solidFill>
                <a:srgbClr val="B82B46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DA93322-E02C-E1CF-5B5F-C0FACBB2EF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26447" y="6019391"/>
            <a:ext cx="7315199" cy="365125"/>
          </a:xfrm>
        </p:spPr>
        <p:txBody>
          <a:bodyPr anchor="t">
            <a:noAutofit/>
          </a:bodyPr>
          <a:lstStyle/>
          <a:p>
            <a:r>
              <a:rPr lang="hr-H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Prof. dr. sc. Ivana Batarelo Kokić</a:t>
            </a:r>
          </a:p>
        </p:txBody>
      </p:sp>
      <p:pic>
        <p:nvPicPr>
          <p:cNvPr id="1026" name="Picture 2" descr="Wawel Hill and Castle">
            <a:extLst>
              <a:ext uri="{FF2B5EF4-FFF2-40B4-BE49-F238E27FC236}">
                <a16:creationId xmlns:a16="http://schemas.microsoft.com/office/drawing/2014/main" xmlns="" id="{C9823DA0-45FF-6246-362D-3D38E1FD6A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53" b="15443"/>
          <a:stretch/>
        </p:blipFill>
        <p:spPr bwMode="auto">
          <a:xfrm>
            <a:off x="20" y="10"/>
            <a:ext cx="12191979" cy="5886523"/>
          </a:xfrm>
          <a:custGeom>
            <a:avLst/>
            <a:gdLst/>
            <a:ahLst/>
            <a:cxnLst/>
            <a:rect l="l" t="t" r="r" b="b"/>
            <a:pathLst>
              <a:path w="12191999" h="5886533">
                <a:moveTo>
                  <a:pt x="4721173" y="4907914"/>
                </a:moveTo>
                <a:lnTo>
                  <a:pt x="4722109" y="4908125"/>
                </a:lnTo>
                <a:cubicBezTo>
                  <a:pt x="4721143" y="4908767"/>
                  <a:pt x="4718263" y="4909373"/>
                  <a:pt x="4717199" y="4909396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751311"/>
                </a:lnTo>
                <a:lnTo>
                  <a:pt x="12140860" y="5770509"/>
                </a:lnTo>
                <a:cubicBezTo>
                  <a:pt x="12126656" y="5772723"/>
                  <a:pt x="12093589" y="5827925"/>
                  <a:pt x="12080161" y="5826358"/>
                </a:cubicBezTo>
                <a:cubicBezTo>
                  <a:pt x="11978188" y="5850511"/>
                  <a:pt x="11967361" y="5873564"/>
                  <a:pt x="11917885" y="5861578"/>
                </a:cubicBezTo>
                <a:cubicBezTo>
                  <a:pt x="11872779" y="5859863"/>
                  <a:pt x="11928861" y="5896778"/>
                  <a:pt x="11894610" y="5883738"/>
                </a:cubicBezTo>
                <a:cubicBezTo>
                  <a:pt x="11860359" y="5870698"/>
                  <a:pt x="11736091" y="5807232"/>
                  <a:pt x="11712379" y="5783337"/>
                </a:cubicBezTo>
                <a:cubicBezTo>
                  <a:pt x="11688667" y="5759442"/>
                  <a:pt x="11627912" y="5782933"/>
                  <a:pt x="11585366" y="5740371"/>
                </a:cubicBezTo>
                <a:lnTo>
                  <a:pt x="11516470" y="5663679"/>
                </a:lnTo>
                <a:cubicBezTo>
                  <a:pt x="11468274" y="5661847"/>
                  <a:pt x="11507335" y="5626593"/>
                  <a:pt x="11462692" y="5610127"/>
                </a:cubicBezTo>
                <a:cubicBezTo>
                  <a:pt x="11417567" y="5608500"/>
                  <a:pt x="11408021" y="5556613"/>
                  <a:pt x="11369712" y="5548654"/>
                </a:cubicBezTo>
                <a:cubicBezTo>
                  <a:pt x="11354317" y="5554704"/>
                  <a:pt x="11288328" y="5499810"/>
                  <a:pt x="11273969" y="5488986"/>
                </a:cubicBezTo>
                <a:cubicBezTo>
                  <a:pt x="11231913" y="5490378"/>
                  <a:pt x="11221973" y="5480544"/>
                  <a:pt x="11195084" y="5467967"/>
                </a:cubicBezTo>
                <a:cubicBezTo>
                  <a:pt x="11164086" y="5497749"/>
                  <a:pt x="11171649" y="5471790"/>
                  <a:pt x="11143408" y="5468614"/>
                </a:cubicBezTo>
                <a:cubicBezTo>
                  <a:pt x="11125906" y="5464975"/>
                  <a:pt x="11102603" y="5460835"/>
                  <a:pt x="11085935" y="5459365"/>
                </a:cubicBezTo>
                <a:cubicBezTo>
                  <a:pt x="11057493" y="5459661"/>
                  <a:pt x="11029906" y="5441496"/>
                  <a:pt x="11030953" y="5456484"/>
                </a:cubicBezTo>
                <a:cubicBezTo>
                  <a:pt x="11007784" y="5459001"/>
                  <a:pt x="10982005" y="5463178"/>
                  <a:pt x="10951060" y="5461240"/>
                </a:cubicBezTo>
                <a:cubicBezTo>
                  <a:pt x="10885365" y="5424406"/>
                  <a:pt x="10915288" y="5460968"/>
                  <a:pt x="10857721" y="5448157"/>
                </a:cubicBezTo>
                <a:cubicBezTo>
                  <a:pt x="10806646" y="5435790"/>
                  <a:pt x="10707075" y="5402712"/>
                  <a:pt x="10644616" y="5387039"/>
                </a:cubicBezTo>
                <a:cubicBezTo>
                  <a:pt x="10616446" y="5382224"/>
                  <a:pt x="10558603" y="5371613"/>
                  <a:pt x="10519277" y="5366793"/>
                </a:cubicBezTo>
                <a:cubicBezTo>
                  <a:pt x="10495461" y="5368312"/>
                  <a:pt x="10473830" y="5354868"/>
                  <a:pt x="10445981" y="5364735"/>
                </a:cubicBezTo>
                <a:cubicBezTo>
                  <a:pt x="10436536" y="5368773"/>
                  <a:pt x="10409281" y="5367966"/>
                  <a:pt x="10383865" y="5360888"/>
                </a:cubicBezTo>
                <a:cubicBezTo>
                  <a:pt x="10374827" y="5369095"/>
                  <a:pt x="10347864" y="5360432"/>
                  <a:pt x="10336852" y="5360277"/>
                </a:cubicBezTo>
                <a:cubicBezTo>
                  <a:pt x="10323586" y="5366987"/>
                  <a:pt x="10274741" y="5357921"/>
                  <a:pt x="10261098" y="5350526"/>
                </a:cubicBezTo>
                <a:lnTo>
                  <a:pt x="10126497" y="5339011"/>
                </a:lnTo>
                <a:lnTo>
                  <a:pt x="10082166" y="5336916"/>
                </a:lnTo>
                <a:cubicBezTo>
                  <a:pt x="10074567" y="5338985"/>
                  <a:pt x="10046860" y="5337657"/>
                  <a:pt x="10039237" y="5338580"/>
                </a:cubicBezTo>
                <a:cubicBezTo>
                  <a:pt x="9998458" y="5328479"/>
                  <a:pt x="9984394" y="5327989"/>
                  <a:pt x="9960016" y="5323065"/>
                </a:cubicBezTo>
                <a:cubicBezTo>
                  <a:pt x="9918980" y="5322923"/>
                  <a:pt x="9888741" y="5326122"/>
                  <a:pt x="9847789" y="5316297"/>
                </a:cubicBezTo>
                <a:lnTo>
                  <a:pt x="9728306" y="5296090"/>
                </a:lnTo>
                <a:cubicBezTo>
                  <a:pt x="9675056" y="5305676"/>
                  <a:pt x="9602035" y="5297282"/>
                  <a:pt x="9584504" y="5284670"/>
                </a:cubicBezTo>
                <a:cubicBezTo>
                  <a:pt x="9518952" y="5270394"/>
                  <a:pt x="9415429" y="5244268"/>
                  <a:pt x="9343049" y="5238968"/>
                </a:cubicBezTo>
                <a:lnTo>
                  <a:pt x="9231367" y="5187063"/>
                </a:lnTo>
                <a:lnTo>
                  <a:pt x="9194807" y="5176984"/>
                </a:lnTo>
                <a:lnTo>
                  <a:pt x="9189243" y="5167745"/>
                </a:lnTo>
                <a:lnTo>
                  <a:pt x="9151229" y="5156543"/>
                </a:lnTo>
                <a:lnTo>
                  <a:pt x="9150207" y="5157608"/>
                </a:lnTo>
                <a:cubicBezTo>
                  <a:pt x="9147045" y="5159739"/>
                  <a:pt x="9143081" y="5160831"/>
                  <a:pt x="9137315" y="5159777"/>
                </a:cubicBezTo>
                <a:cubicBezTo>
                  <a:pt x="9138862" y="5179261"/>
                  <a:pt x="9130952" y="5165972"/>
                  <a:pt x="9113809" y="5161143"/>
                </a:cubicBezTo>
                <a:cubicBezTo>
                  <a:pt x="9112388" y="5190326"/>
                  <a:pt x="9068114" y="5155892"/>
                  <a:pt x="9053450" y="5169457"/>
                </a:cubicBezTo>
                <a:lnTo>
                  <a:pt x="9005483" y="5166172"/>
                </a:lnTo>
                <a:lnTo>
                  <a:pt x="9005198" y="5166412"/>
                </a:lnTo>
                <a:cubicBezTo>
                  <a:pt x="9003143" y="5166632"/>
                  <a:pt x="9000324" y="5166304"/>
                  <a:pt x="8996229" y="5165201"/>
                </a:cubicBezTo>
                <a:lnTo>
                  <a:pt x="8990391" y="5163140"/>
                </a:lnTo>
                <a:lnTo>
                  <a:pt x="8974334" y="5159914"/>
                </a:lnTo>
                <a:lnTo>
                  <a:pt x="8968008" y="5160614"/>
                </a:lnTo>
                <a:lnTo>
                  <a:pt x="8963045" y="5162839"/>
                </a:lnTo>
                <a:cubicBezTo>
                  <a:pt x="8954690" y="5154888"/>
                  <a:pt x="8955517" y="5145940"/>
                  <a:pt x="8928985" y="5166027"/>
                </a:cubicBezTo>
                <a:cubicBezTo>
                  <a:pt x="8898031" y="5165007"/>
                  <a:pt x="8789300" y="5150352"/>
                  <a:pt x="8752441" y="5146795"/>
                </a:cubicBezTo>
                <a:cubicBezTo>
                  <a:pt x="8719819" y="5136075"/>
                  <a:pt x="8748194" y="5149736"/>
                  <a:pt x="8707844" y="5144694"/>
                </a:cubicBezTo>
                <a:cubicBezTo>
                  <a:pt x="8671606" y="5125159"/>
                  <a:pt x="8639142" y="5141599"/>
                  <a:pt x="8596068" y="5136122"/>
                </a:cubicBezTo>
                <a:lnTo>
                  <a:pt x="8525227" y="5150964"/>
                </a:lnTo>
                <a:lnTo>
                  <a:pt x="8510980" y="5145049"/>
                </a:lnTo>
                <a:lnTo>
                  <a:pt x="8506164" y="5142048"/>
                </a:lnTo>
                <a:cubicBezTo>
                  <a:pt x="8502646" y="5140271"/>
                  <a:pt x="8500045" y="5139460"/>
                  <a:pt x="8497965" y="5139310"/>
                </a:cubicBezTo>
                <a:lnTo>
                  <a:pt x="8497591" y="5139489"/>
                </a:lnTo>
                <a:lnTo>
                  <a:pt x="8490246" y="5136439"/>
                </a:lnTo>
                <a:lnTo>
                  <a:pt x="8367179" y="5122397"/>
                </a:lnTo>
                <a:cubicBezTo>
                  <a:pt x="8362021" y="5120372"/>
                  <a:pt x="8357730" y="5120720"/>
                  <a:pt x="8353796" y="5122203"/>
                </a:cubicBezTo>
                <a:lnTo>
                  <a:pt x="8352369" y="5123043"/>
                </a:lnTo>
                <a:lnTo>
                  <a:pt x="8320101" y="5105625"/>
                </a:lnTo>
                <a:lnTo>
                  <a:pt x="8314429" y="5105299"/>
                </a:lnTo>
                <a:lnTo>
                  <a:pt x="8295170" y="5091404"/>
                </a:lnTo>
                <a:lnTo>
                  <a:pt x="8284273" y="5085581"/>
                </a:lnTo>
                <a:lnTo>
                  <a:pt x="8283146" y="5081138"/>
                </a:lnTo>
                <a:cubicBezTo>
                  <a:pt x="8280842" y="5077893"/>
                  <a:pt x="8276148" y="5075245"/>
                  <a:pt x="8266072" y="5073963"/>
                </a:cubicBezTo>
                <a:lnTo>
                  <a:pt x="8263373" y="5074193"/>
                </a:lnTo>
                <a:lnTo>
                  <a:pt x="8252030" y="5064350"/>
                </a:lnTo>
                <a:cubicBezTo>
                  <a:pt x="8248856" y="5060500"/>
                  <a:pt x="8246644" y="5056218"/>
                  <a:pt x="8245831" y="5051358"/>
                </a:cubicBezTo>
                <a:cubicBezTo>
                  <a:pt x="8181824" y="5054265"/>
                  <a:pt x="8147127" y="5020143"/>
                  <a:pt x="8090268" y="5005197"/>
                </a:cubicBezTo>
                <a:cubicBezTo>
                  <a:pt x="8025464" y="4982055"/>
                  <a:pt x="7967067" y="4960819"/>
                  <a:pt x="7905404" y="4963224"/>
                </a:cubicBezTo>
                <a:cubicBezTo>
                  <a:pt x="7835116" y="4948312"/>
                  <a:pt x="7780962" y="4946081"/>
                  <a:pt x="7718741" y="4937509"/>
                </a:cubicBezTo>
                <a:lnTo>
                  <a:pt x="7614343" y="4940980"/>
                </a:lnTo>
                <a:lnTo>
                  <a:pt x="7527539" y="4935152"/>
                </a:lnTo>
                <a:lnTo>
                  <a:pt x="7519567" y="4932599"/>
                </a:lnTo>
                <a:cubicBezTo>
                  <a:pt x="7513989" y="4931260"/>
                  <a:pt x="7510169" y="4930910"/>
                  <a:pt x="7507408" y="4931264"/>
                </a:cubicBezTo>
                <a:lnTo>
                  <a:pt x="7507036" y="4931591"/>
                </a:lnTo>
                <a:lnTo>
                  <a:pt x="7495791" y="4929639"/>
                </a:lnTo>
                <a:cubicBezTo>
                  <a:pt x="7476982" y="4925521"/>
                  <a:pt x="7422524" y="4942937"/>
                  <a:pt x="7405387" y="4937744"/>
                </a:cubicBezTo>
                <a:cubicBezTo>
                  <a:pt x="7374785" y="4940694"/>
                  <a:pt x="7333986" y="4941799"/>
                  <a:pt x="7312176" y="4947339"/>
                </a:cubicBezTo>
                <a:lnTo>
                  <a:pt x="7310849" y="4948781"/>
                </a:lnTo>
                <a:lnTo>
                  <a:pt x="7218556" y="4923532"/>
                </a:lnTo>
                <a:lnTo>
                  <a:pt x="7201098" y="4918982"/>
                </a:lnTo>
                <a:lnTo>
                  <a:pt x="7197000" y="4913624"/>
                </a:lnTo>
                <a:cubicBezTo>
                  <a:pt x="7192108" y="4910101"/>
                  <a:pt x="7184502" y="4907962"/>
                  <a:pt x="7170804" y="4908976"/>
                </a:cubicBezTo>
                <a:lnTo>
                  <a:pt x="7096984" y="4896748"/>
                </a:lnTo>
                <a:cubicBezTo>
                  <a:pt x="7061144" y="4895770"/>
                  <a:pt x="7050185" y="4894793"/>
                  <a:pt x="7018492" y="4897122"/>
                </a:cubicBezTo>
                <a:cubicBezTo>
                  <a:pt x="6937524" y="4886184"/>
                  <a:pt x="6943641" y="4862018"/>
                  <a:pt x="6904142" y="4867616"/>
                </a:cubicBezTo>
                <a:cubicBezTo>
                  <a:pt x="6871918" y="4872824"/>
                  <a:pt x="6787985" y="4853750"/>
                  <a:pt x="6708218" y="4839661"/>
                </a:cubicBezTo>
                <a:cubicBezTo>
                  <a:pt x="6649102" y="4830206"/>
                  <a:pt x="6628102" y="4816105"/>
                  <a:pt x="6549451" y="4810885"/>
                </a:cubicBezTo>
                <a:cubicBezTo>
                  <a:pt x="6472150" y="4766795"/>
                  <a:pt x="6409692" y="4790518"/>
                  <a:pt x="6317556" y="4764085"/>
                </a:cubicBezTo>
                <a:cubicBezTo>
                  <a:pt x="6297547" y="4748563"/>
                  <a:pt x="6209288" y="4765756"/>
                  <a:pt x="6168670" y="4761998"/>
                </a:cubicBezTo>
                <a:cubicBezTo>
                  <a:pt x="6128052" y="4758240"/>
                  <a:pt x="6090536" y="4744692"/>
                  <a:pt x="6073844" y="4741536"/>
                </a:cubicBezTo>
                <a:lnTo>
                  <a:pt x="6068526" y="4743073"/>
                </a:lnTo>
                <a:lnTo>
                  <a:pt x="6048634" y="4742390"/>
                </a:lnTo>
                <a:lnTo>
                  <a:pt x="6041279" y="4750739"/>
                </a:lnTo>
                <a:lnTo>
                  <a:pt x="6010088" y="4755832"/>
                </a:lnTo>
                <a:cubicBezTo>
                  <a:pt x="5998677" y="4756419"/>
                  <a:pt x="5970124" y="4755506"/>
                  <a:pt x="5957373" y="4752188"/>
                </a:cubicBezTo>
                <a:lnTo>
                  <a:pt x="5758915" y="4736496"/>
                </a:lnTo>
                <a:lnTo>
                  <a:pt x="5626957" y="4735473"/>
                </a:lnTo>
                <a:lnTo>
                  <a:pt x="5470902" y="4749493"/>
                </a:lnTo>
                <a:cubicBezTo>
                  <a:pt x="5478131" y="4762521"/>
                  <a:pt x="5439006" y="4748455"/>
                  <a:pt x="5432757" y="4760746"/>
                </a:cubicBezTo>
                <a:cubicBezTo>
                  <a:pt x="5429365" y="4770778"/>
                  <a:pt x="5391824" y="4775462"/>
                  <a:pt x="5381664" y="4778448"/>
                </a:cubicBezTo>
                <a:lnTo>
                  <a:pt x="5261760" y="4798865"/>
                </a:lnTo>
                <a:cubicBezTo>
                  <a:pt x="5251595" y="4799049"/>
                  <a:pt x="5230547" y="4807359"/>
                  <a:pt x="5222959" y="4809989"/>
                </a:cubicBezTo>
                <a:lnTo>
                  <a:pt x="5174657" y="4812979"/>
                </a:lnTo>
                <a:lnTo>
                  <a:pt x="5156551" y="4820202"/>
                </a:lnTo>
                <a:lnTo>
                  <a:pt x="5142595" y="4823602"/>
                </a:lnTo>
                <a:lnTo>
                  <a:pt x="5139593" y="4825703"/>
                </a:lnTo>
                <a:cubicBezTo>
                  <a:pt x="5133873" y="4829743"/>
                  <a:pt x="5128076" y="4833554"/>
                  <a:pt x="5121656" y="4836556"/>
                </a:cubicBezTo>
                <a:cubicBezTo>
                  <a:pt x="5108317" y="4807937"/>
                  <a:pt x="5064853" y="4857373"/>
                  <a:pt x="5065787" y="4829985"/>
                </a:cubicBezTo>
                <a:cubicBezTo>
                  <a:pt x="5028193" y="4841501"/>
                  <a:pt x="5038944" y="4812412"/>
                  <a:pt x="5011510" y="4846366"/>
                </a:cubicBezTo>
                <a:cubicBezTo>
                  <a:pt x="4937023" y="4845983"/>
                  <a:pt x="4916353" y="4832976"/>
                  <a:pt x="4840437" y="4870383"/>
                </a:cubicBezTo>
                <a:cubicBezTo>
                  <a:pt x="4806739" y="4887025"/>
                  <a:pt x="4784106" y="4898171"/>
                  <a:pt x="4762444" y="4898151"/>
                </a:cubicBezTo>
                <a:cubicBezTo>
                  <a:pt x="4741323" y="4902652"/>
                  <a:pt x="4729481" y="4905474"/>
                  <a:pt x="4723182" y="4907166"/>
                </a:cubicBezTo>
                <a:lnTo>
                  <a:pt x="4721173" y="4907914"/>
                </a:lnTo>
                <a:lnTo>
                  <a:pt x="4715524" y="4906639"/>
                </a:lnTo>
                <a:cubicBezTo>
                  <a:pt x="4680148" y="4913595"/>
                  <a:pt x="4524744" y="4914403"/>
                  <a:pt x="4515810" y="4916541"/>
                </a:cubicBezTo>
                <a:cubicBezTo>
                  <a:pt x="4457819" y="4929653"/>
                  <a:pt x="4462659" y="4930394"/>
                  <a:pt x="4428539" y="4927192"/>
                </a:cubicBezTo>
                <a:cubicBezTo>
                  <a:pt x="4423303" y="4923821"/>
                  <a:pt x="4368974" y="4930115"/>
                  <a:pt x="4362872" y="4928538"/>
                </a:cubicBezTo>
                <a:lnTo>
                  <a:pt x="4316962" y="4921923"/>
                </a:lnTo>
                <a:lnTo>
                  <a:pt x="4315106" y="4923264"/>
                </a:lnTo>
                <a:cubicBezTo>
                  <a:pt x="4306123" y="4926635"/>
                  <a:pt x="4299993" y="4926634"/>
                  <a:pt x="4295140" y="4925143"/>
                </a:cubicBezTo>
                <a:lnTo>
                  <a:pt x="4290059" y="4922226"/>
                </a:lnTo>
                <a:lnTo>
                  <a:pt x="4276138" y="4922472"/>
                </a:lnTo>
                <a:lnTo>
                  <a:pt x="4248113" y="4920148"/>
                </a:lnTo>
                <a:lnTo>
                  <a:pt x="4202046" y="4922943"/>
                </a:lnTo>
                <a:cubicBezTo>
                  <a:pt x="4201945" y="4923363"/>
                  <a:pt x="4201842" y="4923782"/>
                  <a:pt x="4201741" y="4924202"/>
                </a:cubicBezTo>
                <a:cubicBezTo>
                  <a:pt x="4200116" y="4927039"/>
                  <a:pt x="4197140" y="4929158"/>
                  <a:pt x="4191245" y="4929836"/>
                </a:cubicBezTo>
                <a:cubicBezTo>
                  <a:pt x="4204212" y="4947125"/>
                  <a:pt x="4161274" y="4945230"/>
                  <a:pt x="4142742" y="4945701"/>
                </a:cubicBezTo>
                <a:cubicBezTo>
                  <a:pt x="4124717" y="4952767"/>
                  <a:pt x="4099099" y="4966347"/>
                  <a:pt x="4083094" y="4972234"/>
                </a:cubicBezTo>
                <a:lnTo>
                  <a:pt x="4074543" y="4973069"/>
                </a:lnTo>
                <a:cubicBezTo>
                  <a:pt x="4074504" y="4973170"/>
                  <a:pt x="4074463" y="4973269"/>
                  <a:pt x="4074424" y="4973368"/>
                </a:cubicBezTo>
                <a:cubicBezTo>
                  <a:pt x="4072678" y="4974152"/>
                  <a:pt x="4069906" y="4974653"/>
                  <a:pt x="4065507" y="4974812"/>
                </a:cubicBezTo>
                <a:lnTo>
                  <a:pt x="4058951" y="4974594"/>
                </a:lnTo>
                <a:lnTo>
                  <a:pt x="4042361" y="4976215"/>
                </a:lnTo>
                <a:lnTo>
                  <a:pt x="4036993" y="4978649"/>
                </a:lnTo>
                <a:lnTo>
                  <a:pt x="4035360" y="4982316"/>
                </a:lnTo>
                <a:lnTo>
                  <a:pt x="4033775" y="4982081"/>
                </a:lnTo>
                <a:cubicBezTo>
                  <a:pt x="4021424" y="4977217"/>
                  <a:pt x="4016874" y="4968841"/>
                  <a:pt x="4004535" y="4994649"/>
                </a:cubicBezTo>
                <a:cubicBezTo>
                  <a:pt x="3976667" y="4987584"/>
                  <a:pt x="3972977" y="5002913"/>
                  <a:pt x="3936843" y="5012106"/>
                </a:cubicBezTo>
                <a:cubicBezTo>
                  <a:pt x="3920506" y="5004382"/>
                  <a:pt x="3908535" y="5009071"/>
                  <a:pt x="3897272" y="5017761"/>
                </a:cubicBezTo>
                <a:cubicBezTo>
                  <a:pt x="3861092" y="5017265"/>
                  <a:pt x="3829628" y="5031135"/>
                  <a:pt x="3789757" y="5037999"/>
                </a:cubicBezTo>
                <a:cubicBezTo>
                  <a:pt x="3741007" y="5052705"/>
                  <a:pt x="3725129" y="5054682"/>
                  <a:pt x="3682510" y="5061922"/>
                </a:cubicBezTo>
                <a:lnTo>
                  <a:pt x="3610032" y="5094193"/>
                </a:lnTo>
                <a:lnTo>
                  <a:pt x="3603852" y="5092831"/>
                </a:lnTo>
                <a:cubicBezTo>
                  <a:pt x="3599580" y="5092212"/>
                  <a:pt x="3596726" y="5092212"/>
                  <a:pt x="3594733" y="5092667"/>
                </a:cubicBezTo>
                <a:lnTo>
                  <a:pt x="3594498" y="5092936"/>
                </a:lnTo>
                <a:lnTo>
                  <a:pt x="3585975" y="5092246"/>
                </a:lnTo>
                <a:cubicBezTo>
                  <a:pt x="3571623" y="5090455"/>
                  <a:pt x="3549389" y="5104654"/>
                  <a:pt x="3536132" y="5101945"/>
                </a:cubicBezTo>
                <a:cubicBezTo>
                  <a:pt x="3513940" y="5106241"/>
                  <a:pt x="3488622" y="5099976"/>
                  <a:pt x="3473220" y="5105606"/>
                </a:cubicBezTo>
                <a:lnTo>
                  <a:pt x="3400725" y="5117654"/>
                </a:lnTo>
                <a:lnTo>
                  <a:pt x="3375935" y="5106247"/>
                </a:lnTo>
                <a:lnTo>
                  <a:pt x="3348219" y="5109860"/>
                </a:lnTo>
                <a:cubicBezTo>
                  <a:pt x="3337206" y="5110533"/>
                  <a:pt x="3327054" y="5111295"/>
                  <a:pt x="3319639" y="5114795"/>
                </a:cubicBezTo>
                <a:lnTo>
                  <a:pt x="3248529" y="5133347"/>
                </a:lnTo>
                <a:lnTo>
                  <a:pt x="3210308" y="5119794"/>
                </a:lnTo>
                <a:cubicBezTo>
                  <a:pt x="3206088" y="5117870"/>
                  <a:pt x="3200152" y="5117326"/>
                  <a:pt x="3190375" y="5119915"/>
                </a:cubicBezTo>
                <a:lnTo>
                  <a:pt x="3188145" y="5121096"/>
                </a:lnTo>
                <a:cubicBezTo>
                  <a:pt x="3182625" y="5119116"/>
                  <a:pt x="3141856" y="5121682"/>
                  <a:pt x="3108596" y="5122416"/>
                </a:cubicBezTo>
                <a:cubicBezTo>
                  <a:pt x="3055968" y="5124842"/>
                  <a:pt x="3048940" y="5117475"/>
                  <a:pt x="2988584" y="5125502"/>
                </a:cubicBezTo>
                <a:cubicBezTo>
                  <a:pt x="2928853" y="5129690"/>
                  <a:pt x="2917951" y="5124649"/>
                  <a:pt x="2876540" y="5133019"/>
                </a:cubicBezTo>
                <a:lnTo>
                  <a:pt x="2626864" y="5133771"/>
                </a:lnTo>
                <a:cubicBezTo>
                  <a:pt x="2562348" y="5111858"/>
                  <a:pt x="2563422" y="5142456"/>
                  <a:pt x="2491422" y="5135486"/>
                </a:cubicBezTo>
                <a:cubicBezTo>
                  <a:pt x="2433091" y="5200962"/>
                  <a:pt x="2455709" y="5160483"/>
                  <a:pt x="2415617" y="5168715"/>
                </a:cubicBezTo>
                <a:lnTo>
                  <a:pt x="2290098" y="5166151"/>
                </a:lnTo>
                <a:cubicBezTo>
                  <a:pt x="2257057" y="5152522"/>
                  <a:pt x="2202458" y="5187690"/>
                  <a:pt x="2161714" y="5169302"/>
                </a:cubicBezTo>
                <a:cubicBezTo>
                  <a:pt x="2122714" y="5172302"/>
                  <a:pt x="2080450" y="5180350"/>
                  <a:pt x="2056089" y="5184144"/>
                </a:cubicBezTo>
                <a:cubicBezTo>
                  <a:pt x="2019828" y="5191108"/>
                  <a:pt x="1978839" y="5203797"/>
                  <a:pt x="1944153" y="5211084"/>
                </a:cubicBezTo>
                <a:cubicBezTo>
                  <a:pt x="1925867" y="5199079"/>
                  <a:pt x="1896027" y="5224183"/>
                  <a:pt x="1847968" y="5227868"/>
                </a:cubicBezTo>
                <a:cubicBezTo>
                  <a:pt x="1827977" y="5213971"/>
                  <a:pt x="1815570" y="5230544"/>
                  <a:pt x="1777083" y="5212267"/>
                </a:cubicBezTo>
                <a:cubicBezTo>
                  <a:pt x="1775439" y="5214216"/>
                  <a:pt x="1773397" y="5216035"/>
                  <a:pt x="1771025" y="5217668"/>
                </a:cubicBezTo>
                <a:cubicBezTo>
                  <a:pt x="1757251" y="5227146"/>
                  <a:pt x="1735528" y="5228402"/>
                  <a:pt x="1722509" y="5220470"/>
                </a:cubicBezTo>
                <a:cubicBezTo>
                  <a:pt x="1691779" y="5208440"/>
                  <a:pt x="1662321" y="5203305"/>
                  <a:pt x="1633941" y="5200774"/>
                </a:cubicBezTo>
                <a:lnTo>
                  <a:pt x="1586145" y="5210184"/>
                </a:lnTo>
                <a:cubicBezTo>
                  <a:pt x="1567948" y="5215416"/>
                  <a:pt x="1545900" y="5226363"/>
                  <a:pt x="1524748" y="5232173"/>
                </a:cubicBezTo>
                <a:cubicBezTo>
                  <a:pt x="1502586" y="5235395"/>
                  <a:pt x="1478013" y="5230993"/>
                  <a:pt x="1459242" y="5245044"/>
                </a:cubicBezTo>
                <a:cubicBezTo>
                  <a:pt x="1421474" y="5260197"/>
                  <a:pt x="1374524" y="5244220"/>
                  <a:pt x="1349457" y="5280705"/>
                </a:cubicBezTo>
                <a:cubicBezTo>
                  <a:pt x="1273276" y="5302389"/>
                  <a:pt x="1121512" y="5336260"/>
                  <a:pt x="1009212" y="5361227"/>
                </a:cubicBezTo>
                <a:cubicBezTo>
                  <a:pt x="939016" y="5373529"/>
                  <a:pt x="866895" y="5370149"/>
                  <a:pt x="808572" y="5377024"/>
                </a:cubicBezTo>
                <a:cubicBezTo>
                  <a:pt x="802823" y="5374184"/>
                  <a:pt x="726016" y="5397963"/>
                  <a:pt x="719549" y="5396991"/>
                </a:cubicBezTo>
                <a:lnTo>
                  <a:pt x="698795" y="5397657"/>
                </a:lnTo>
                <a:cubicBezTo>
                  <a:pt x="689833" y="5401894"/>
                  <a:pt x="683492" y="5402495"/>
                  <a:pt x="678327" y="5401487"/>
                </a:cubicBezTo>
                <a:lnTo>
                  <a:pt x="672784" y="5399085"/>
                </a:lnTo>
                <a:lnTo>
                  <a:pt x="658406" y="5400696"/>
                </a:lnTo>
                <a:lnTo>
                  <a:pt x="629185" y="5401132"/>
                </a:lnTo>
                <a:lnTo>
                  <a:pt x="624558" y="5403782"/>
                </a:lnTo>
                <a:lnTo>
                  <a:pt x="581798" y="5408438"/>
                </a:lnTo>
                <a:cubicBezTo>
                  <a:pt x="581736" y="5408865"/>
                  <a:pt x="581671" y="5409294"/>
                  <a:pt x="581608" y="5409722"/>
                </a:cubicBezTo>
                <a:cubicBezTo>
                  <a:pt x="580204" y="5412704"/>
                  <a:pt x="577331" y="5415106"/>
                  <a:pt x="571299" y="5416358"/>
                </a:cubicBezTo>
                <a:cubicBezTo>
                  <a:pt x="551623" y="5426267"/>
                  <a:pt x="484499" y="5459654"/>
                  <a:pt x="463549" y="5469173"/>
                </a:cubicBezTo>
                <a:cubicBezTo>
                  <a:pt x="453136" y="5470720"/>
                  <a:pt x="449731" y="5472678"/>
                  <a:pt x="445606" y="5473465"/>
                </a:cubicBezTo>
                <a:lnTo>
                  <a:pt x="438799" y="5473893"/>
                </a:lnTo>
                <a:cubicBezTo>
                  <a:pt x="417222" y="5482183"/>
                  <a:pt x="343312" y="5513407"/>
                  <a:pt x="316138" y="5523213"/>
                </a:cubicBezTo>
                <a:cubicBezTo>
                  <a:pt x="298481" y="5517132"/>
                  <a:pt x="286556" y="5522972"/>
                  <a:pt x="275748" y="5532726"/>
                </a:cubicBezTo>
                <a:cubicBezTo>
                  <a:pt x="238274" y="5535784"/>
                  <a:pt x="207076" y="5552679"/>
                  <a:pt x="166496" y="5563424"/>
                </a:cubicBezTo>
                <a:lnTo>
                  <a:pt x="0" y="562988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5476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D2AF4E-9A9A-9DE8-7132-349E93E26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3" y="741392"/>
            <a:ext cx="4597747" cy="953594"/>
          </a:xfrm>
        </p:spPr>
        <p:txBody>
          <a:bodyPr anchor="b">
            <a:normAutofit/>
          </a:bodyPr>
          <a:lstStyle/>
          <a:p>
            <a:r>
              <a:rPr lang="hr-HR" sz="3200" dirty="0">
                <a:solidFill>
                  <a:srgbClr val="B82B46"/>
                </a:solidFill>
              </a:rPr>
              <a:t>Prihvatna ustanova</a:t>
            </a:r>
            <a:endParaRPr lang="en-US" sz="3200" dirty="0">
              <a:solidFill>
                <a:srgbClr val="B82B4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E537A0-8BD7-C68D-4163-2F4B6BDA5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2" y="2051824"/>
            <a:ext cx="5219307" cy="392948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hr-HR" sz="2000" dirty="0">
                <a:solidFill>
                  <a:srgbClr val="B82B46"/>
                </a:solidFill>
              </a:rPr>
              <a:t>Naziv ustanove: </a:t>
            </a:r>
            <a:r>
              <a:rPr lang="en-US" sz="2000" dirty="0"/>
              <a:t>Faculty of Social Sciences at the Pontifical University of John Paul II</a:t>
            </a:r>
            <a:r>
              <a:rPr lang="hr-HR" sz="2000" dirty="0"/>
              <a:t>, Krakow, Poljska.</a:t>
            </a:r>
          </a:p>
          <a:p>
            <a:pPr marL="0" indent="0">
              <a:buNone/>
            </a:pPr>
            <a:r>
              <a:rPr lang="hr-HR" sz="2000" dirty="0">
                <a:solidFill>
                  <a:srgbClr val="B82B46"/>
                </a:solidFill>
              </a:rPr>
              <a:t>Razdoblje mobilnosti:  </a:t>
            </a:r>
            <a:r>
              <a:rPr lang="hr-HR" sz="2000" dirty="0"/>
              <a:t>11. – 17. studeni 2024.</a:t>
            </a:r>
          </a:p>
          <a:p>
            <a:pPr marL="0" indent="0">
              <a:buNone/>
            </a:pPr>
            <a:r>
              <a:rPr lang="hr-HR" sz="2000" dirty="0">
                <a:solidFill>
                  <a:srgbClr val="B82B46"/>
                </a:solidFill>
              </a:rPr>
              <a:t>Vrsta mobilnosti:  </a:t>
            </a:r>
            <a:r>
              <a:rPr lang="hr-HR" sz="2000" dirty="0"/>
              <a:t>Staff mobility for teaching</a:t>
            </a:r>
          </a:p>
          <a:p>
            <a:pPr marL="0" indent="0">
              <a:buNone/>
            </a:pPr>
            <a:r>
              <a:rPr lang="hr-HR" sz="2000" dirty="0">
                <a:solidFill>
                  <a:srgbClr val="B82B46"/>
                </a:solidFill>
              </a:rPr>
              <a:t>Ime domaćina: </a:t>
            </a:r>
            <a:r>
              <a:rPr lang="es-ES" sz="2000" dirty="0">
                <a:solidFill>
                  <a:srgbClr val="B82B46"/>
                </a:solidFill>
              </a:rPr>
              <a:t> </a:t>
            </a:r>
            <a:endParaRPr lang="hr-HR" sz="2000" dirty="0">
              <a:solidFill>
                <a:srgbClr val="B82B46"/>
              </a:solidFill>
            </a:endParaRP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</a:rPr>
              <a:t>fr. Grzegorz </a:t>
            </a:r>
            <a:r>
              <a:rPr lang="en-US" sz="2000" dirty="0" err="1">
                <a:latin typeface="Calibri" panose="020F0502020204030204" pitchFamily="34" charset="0"/>
              </a:rPr>
              <a:t>Godawa</a:t>
            </a:r>
            <a:r>
              <a:rPr lang="hr-HR" sz="2000" dirty="0">
                <a:latin typeface="Calibri" panose="020F0502020204030204" pitchFamily="34" charset="0"/>
              </a:rPr>
              <a:t>, PhD, Dean of </a:t>
            </a:r>
            <a:r>
              <a:rPr lang="en-US" sz="2000" dirty="0">
                <a:latin typeface="Calibri" panose="020F0502020204030204" pitchFamily="34" charset="0"/>
              </a:rPr>
              <a:t>Faculty of Social Sciences </a:t>
            </a:r>
            <a:endParaRPr lang="hr-HR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hr-HR" sz="2000" dirty="0">
                <a:latin typeface="Calibri" panose="020F0502020204030204" pitchFamily="34" charset="0"/>
              </a:rPr>
              <a:t>T</a:t>
            </a:r>
            <a:r>
              <a:rPr lang="en-US" sz="2000" dirty="0" err="1">
                <a:latin typeface="Calibri" panose="020F0502020204030204" pitchFamily="34" charset="0"/>
              </a:rPr>
              <a:t>omasz</a:t>
            </a:r>
            <a:r>
              <a:rPr lang="en-US" sz="2000" dirty="0">
                <a:latin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</a:rPr>
              <a:t>Kniaz</a:t>
            </a:r>
            <a:r>
              <a:rPr lang="en-US" sz="2000" dirty="0">
                <a:latin typeface="Calibri" panose="020F0502020204030204" pitchFamily="34" charset="0"/>
              </a:rPr>
              <a:t>, MA, Head of </a:t>
            </a:r>
            <a:r>
              <a:rPr lang="en-US" sz="2000" dirty="0"/>
              <a:t>the International Cooperation Office</a:t>
            </a:r>
            <a:r>
              <a:rPr lang="es-ES" sz="2000" dirty="0"/>
              <a:t/>
            </a:r>
            <a:br>
              <a:rPr lang="es-ES" sz="2000" dirty="0"/>
            </a:br>
            <a:endParaRPr 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4DE08F19-1AC4-A886-F9E4-37C0BDBB2D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0959" y="4016566"/>
            <a:ext cx="5319062" cy="1755289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xmlns="" id="{1FD67D68-9B83-C338-8342-3348D8F223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5025" y="6737718"/>
            <a:ext cx="12207200" cy="123363"/>
            <a:chOff x="-5025" y="6737718"/>
            <a:chExt cx="12207200" cy="123363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xmlns="" id="{1E397F34-6B84-0D3B-0F29-B1D134B3B8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xmlns="" id="{9BD98075-BFC1-BE9C-7FB7-23FE55E4339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20726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227543-EC7D-F89F-65FA-6CB381B7E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6380" y="741392"/>
            <a:ext cx="6705206" cy="819780"/>
          </a:xfrm>
        </p:spPr>
        <p:txBody>
          <a:bodyPr anchor="b">
            <a:normAutofit/>
          </a:bodyPr>
          <a:lstStyle/>
          <a:p>
            <a:r>
              <a:rPr lang="hr-HR" sz="3200" dirty="0">
                <a:solidFill>
                  <a:srgbClr val="B82B46"/>
                </a:solidFill>
              </a:rPr>
              <a:t>Sadržaj mobilnosti</a:t>
            </a:r>
            <a:endParaRPr lang="en-US" sz="3200" dirty="0">
              <a:solidFill>
                <a:srgbClr val="B82B4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EFB737-DC69-06F0-440A-428EBD933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6380" y="2377440"/>
            <a:ext cx="9233396" cy="3603868"/>
          </a:xfrm>
        </p:spPr>
        <p:txBody>
          <a:bodyPr anchor="t">
            <a:normAutofit/>
          </a:bodyPr>
          <a:lstStyle/>
          <a:p>
            <a:r>
              <a:rPr lang="hr-HR" sz="2400" dirty="0"/>
              <a:t>Predavanja za studente pedagogije:</a:t>
            </a:r>
          </a:p>
          <a:p>
            <a:pPr lvl="1"/>
            <a:r>
              <a:rPr lang="en-US" dirty="0"/>
              <a:t>Applications of the Positive-</a:t>
            </a:r>
            <a:r>
              <a:rPr lang="en-US" dirty="0" err="1"/>
              <a:t>Behaviour</a:t>
            </a:r>
            <a:r>
              <a:rPr lang="en-US" dirty="0"/>
              <a:t> Support Approach in Early Childhood, School, and Family Contexts (2 </a:t>
            </a:r>
            <a:r>
              <a:rPr lang="hr-HR" dirty="0"/>
              <a:t>sata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Universal Design for Learning and New Technologies (2 </a:t>
            </a:r>
            <a:r>
              <a:rPr lang="hr-HR" dirty="0"/>
              <a:t>sata</a:t>
            </a:r>
            <a:r>
              <a:rPr lang="en-US" dirty="0"/>
              <a:t>)</a:t>
            </a:r>
          </a:p>
          <a:p>
            <a:endParaRPr lang="hr-HR" sz="2400" dirty="0"/>
          </a:p>
          <a:p>
            <a:r>
              <a:rPr lang="hr-HR" sz="2400" dirty="0"/>
              <a:t>Planiranje buduće Erasmus+ suradnje.</a:t>
            </a:r>
          </a:p>
          <a:p>
            <a:r>
              <a:rPr lang="hr-HR" sz="2400" dirty="0"/>
              <a:t>Razmjena iskustava o provedbi i organizaciji visokoškolskih programa.</a:t>
            </a:r>
            <a:endParaRPr lang="en-US" sz="2400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26D12BCC-61D9-328E-F085-BB357865E8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5025" y="6737718"/>
            <a:ext cx="12207200" cy="123363"/>
            <a:chOff x="-5025" y="6737718"/>
            <a:chExt cx="12207200" cy="123363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0CE600A4-5138-6E7C-0A6C-3653FBD817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xmlns="" id="{A4652843-24E8-329C-92EE-9B5CA2D4D4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87864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E4EE3421-84DA-7A3B-43CD-56631FF6E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6380" y="741391"/>
            <a:ext cx="6705206" cy="864385"/>
          </a:xfrm>
        </p:spPr>
        <p:txBody>
          <a:bodyPr anchor="b">
            <a:normAutofit/>
          </a:bodyPr>
          <a:lstStyle/>
          <a:p>
            <a:r>
              <a:rPr lang="hr-HR" sz="3200" dirty="0">
                <a:solidFill>
                  <a:srgbClr val="B82B46"/>
                </a:solidFill>
              </a:rPr>
              <a:t>Iskustvo s mobilnosti</a:t>
            </a:r>
            <a:endParaRPr lang="en-US" sz="3200" dirty="0">
              <a:solidFill>
                <a:srgbClr val="B82B46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606A3997-D9E8-1CE8-F40F-12FD7094F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6379" y="2580640"/>
            <a:ext cx="9846713" cy="3400668"/>
          </a:xfrm>
        </p:spPr>
        <p:txBody>
          <a:bodyPr anchor="t">
            <a:normAutofit fontScale="92500"/>
          </a:bodyPr>
          <a:lstStyle/>
          <a:p>
            <a:r>
              <a:rPr lang="hr-HR" sz="2400"/>
              <a:t>održavanje predavanja </a:t>
            </a:r>
            <a:r>
              <a:rPr lang="hr-HR" sz="2400" dirty="0"/>
              <a:t>na studiju pedagogije;</a:t>
            </a:r>
          </a:p>
          <a:p>
            <a:r>
              <a:rPr lang="hr-HR" sz="2400" dirty="0"/>
              <a:t>ugodan radni ambijent;</a:t>
            </a:r>
          </a:p>
          <a:p>
            <a:r>
              <a:rPr lang="hr-HR" sz="2400" dirty="0"/>
              <a:t>analiza dosadašnjih i planiranje budućih suradnji;</a:t>
            </a:r>
          </a:p>
          <a:p>
            <a:r>
              <a:rPr lang="hr-HR" sz="2400" dirty="0"/>
              <a:t>razmjena istraživačkih iskustava i interesa;</a:t>
            </a:r>
          </a:p>
          <a:p>
            <a:r>
              <a:rPr lang="hr-HR" sz="2400" dirty="0">
                <a:latin typeface="Calibri" panose="020F0502020204030204" pitchFamily="34" charset="0"/>
              </a:rPr>
              <a:t>sastanak s </a:t>
            </a:r>
            <a:r>
              <a:rPr lang="en-US" sz="2400" dirty="0">
                <a:latin typeface="Calibri" panose="020F0502020204030204" pitchFamily="34" charset="0"/>
              </a:rPr>
              <a:t>fr. </a:t>
            </a:r>
            <a:r>
              <a:rPr lang="hr-HR" sz="2400" dirty="0">
                <a:latin typeface="Calibri" panose="020F0502020204030204" pitchFamily="34" charset="0"/>
              </a:rPr>
              <a:t>prof. dr. sc. </a:t>
            </a:r>
            <a:r>
              <a:rPr lang="en-US" sz="2400" dirty="0">
                <a:latin typeface="Calibri" panose="020F0502020204030204" pitchFamily="34" charset="0"/>
              </a:rPr>
              <a:t>Grzegorz </a:t>
            </a:r>
            <a:r>
              <a:rPr lang="en-US" sz="2400" dirty="0" err="1">
                <a:latin typeface="Calibri" panose="020F0502020204030204" pitchFamily="34" charset="0"/>
              </a:rPr>
              <a:t>Godawa</a:t>
            </a:r>
            <a:r>
              <a:rPr lang="hr-HR" sz="2400" dirty="0">
                <a:latin typeface="Calibri" panose="020F0502020204030204" pitchFamily="34" charset="0"/>
              </a:rPr>
              <a:t>, Dekanom Fakulteta društvenih znanosti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endParaRPr lang="hr-HR" sz="2400" dirty="0">
              <a:latin typeface="Calibri" panose="020F0502020204030204" pitchFamily="34" charset="0"/>
            </a:endParaRPr>
          </a:p>
          <a:p>
            <a:r>
              <a:rPr lang="hr-HR" sz="2400" dirty="0">
                <a:latin typeface="Calibri" panose="020F0502020204030204" pitchFamily="34" charset="0"/>
              </a:rPr>
              <a:t>sastanak s dr. </a:t>
            </a:r>
            <a:r>
              <a:rPr lang="en-US" sz="2400" dirty="0">
                <a:latin typeface="Calibri" panose="020F0502020204030204" pitchFamily="34" charset="0"/>
              </a:rPr>
              <a:t>Paulin</a:t>
            </a:r>
            <a:r>
              <a:rPr lang="hr-HR" sz="2400" dirty="0">
                <a:latin typeface="Calibri" panose="020F0502020204030204" pitchFamily="34" charset="0"/>
              </a:rPr>
              <a:t>om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Rzewuck</a:t>
            </a:r>
            <a:r>
              <a:rPr lang="hr-HR" sz="2400" dirty="0">
                <a:latin typeface="Calibri" panose="020F0502020204030204" pitchFamily="34" charset="0"/>
              </a:rPr>
              <a:t>om i dr. Monikom </a:t>
            </a:r>
            <a:r>
              <a:rPr lang="en-US" sz="2400" dirty="0" err="1">
                <a:latin typeface="Calibri" panose="020F0502020204030204" pitchFamily="34" charset="0"/>
              </a:rPr>
              <a:t>Pyrczak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Piega</a:t>
            </a:r>
            <a:endParaRPr lang="hr-HR" sz="2400" dirty="0">
              <a:latin typeface="Calibri" panose="020F0502020204030204" pitchFamily="34" charset="0"/>
            </a:endParaRPr>
          </a:p>
          <a:p>
            <a:r>
              <a:rPr lang="hr-HR" sz="2400" dirty="0">
                <a:latin typeface="Calibri" panose="020F0502020204030204" pitchFamily="34" charset="0"/>
              </a:rPr>
              <a:t>sastanak s T</a:t>
            </a:r>
            <a:r>
              <a:rPr lang="en-US" sz="2400" dirty="0" err="1">
                <a:latin typeface="Calibri" panose="020F0502020204030204" pitchFamily="34" charset="0"/>
              </a:rPr>
              <a:t>omasz</a:t>
            </a:r>
            <a:r>
              <a:rPr lang="hr-HR" sz="2400" dirty="0">
                <a:latin typeface="Calibri" panose="020F0502020204030204" pitchFamily="34" charset="0"/>
              </a:rPr>
              <a:t>om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</a:rPr>
              <a:t>Kniaz</a:t>
            </a:r>
            <a:r>
              <a:rPr lang="hr-HR" sz="2400" dirty="0">
                <a:latin typeface="Calibri" panose="020F0502020204030204" pitchFamily="34" charset="0"/>
              </a:rPr>
              <a:t>om</a:t>
            </a:r>
            <a:r>
              <a:rPr lang="en-US" sz="2400" dirty="0">
                <a:latin typeface="Calibri" panose="020F0502020204030204" pitchFamily="34" charset="0"/>
              </a:rPr>
              <a:t>, MA, </a:t>
            </a:r>
            <a:r>
              <a:rPr lang="hr-HR" sz="2400" dirty="0">
                <a:latin typeface="Calibri" panose="020F0502020204030204" pitchFamily="34" charset="0"/>
              </a:rPr>
              <a:t>Voditeljem Ureda za međunarodnu suradnju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6D12BCC-61D9-328E-F085-BB357865E8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5025" y="6737718"/>
            <a:ext cx="12207200" cy="123363"/>
            <a:chOff x="-5025" y="6737718"/>
            <a:chExt cx="12207200" cy="12336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0CE600A4-5138-6E7C-0A6C-3653FBD817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A4652843-24E8-329C-92EE-9B5CA2D4D4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31908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95892C-32CE-8086-3EDB-249E248C4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2" y="741391"/>
            <a:ext cx="5479719" cy="920141"/>
          </a:xfrm>
        </p:spPr>
        <p:txBody>
          <a:bodyPr anchor="b">
            <a:normAutofit/>
          </a:bodyPr>
          <a:lstStyle/>
          <a:p>
            <a:r>
              <a:rPr lang="hr-HR" sz="3200" dirty="0">
                <a:solidFill>
                  <a:srgbClr val="B82B46"/>
                </a:solidFill>
              </a:rPr>
              <a:t>Preporuke</a:t>
            </a:r>
            <a:endParaRPr lang="en-US" sz="3200" dirty="0">
              <a:solidFill>
                <a:srgbClr val="B82B4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3FDA037-2191-017C-F13A-88C23C4ED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2" y="2152185"/>
            <a:ext cx="5780586" cy="4170555"/>
          </a:xfrm>
        </p:spPr>
        <p:txBody>
          <a:bodyPr anchor="t">
            <a:normAutofit/>
          </a:bodyPr>
          <a:lstStyle/>
          <a:p>
            <a:r>
              <a:rPr lang="hr-HR" sz="1800" dirty="0"/>
              <a:t>preporučuje se sudjelovati u Erasmus + mobilnosti s ciljem jačanja kompetencija i širenja mreže profesionalnih kontakata;</a:t>
            </a:r>
          </a:p>
          <a:p>
            <a:r>
              <a:rPr lang="hr-HR" sz="1800" dirty="0"/>
              <a:t>mogućnost održavanje nastave i izravne komunikacije sa studentima;</a:t>
            </a:r>
          </a:p>
          <a:p>
            <a:r>
              <a:rPr lang="hr-HR" sz="1800" dirty="0"/>
              <a:t>potrebno se na vrijeme informirati o smještaju;</a:t>
            </a:r>
          </a:p>
          <a:p>
            <a:r>
              <a:rPr lang="hr-HR" sz="1800" dirty="0"/>
              <a:t>Iskoristiti mogućnost obilaska turističkih znamenitosti Krakowa i okolice;</a:t>
            </a:r>
          </a:p>
          <a:p>
            <a:r>
              <a:rPr lang="hr-HR" sz="1800" dirty="0"/>
              <a:t>biti spreman/spremna na potpunu fleksibilnost tijekom trajanja mobilnosti u pogledu sudjeovanja u dodatnim aktivnostima u prihvatnoj ustanovi.</a:t>
            </a:r>
          </a:p>
          <a:p>
            <a:endParaRPr lang="en-US" sz="1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04AAA278-EF3B-BDF1-D82D-143E063B04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6792" r="1" b="1"/>
          <a:stretch/>
        </p:blipFill>
        <p:spPr>
          <a:xfrm>
            <a:off x="7270812" y="10"/>
            <a:ext cx="4921187" cy="6857990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8CE57D37-C2D0-066B-1AE3-6F4244344F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2068638" y="0"/>
            <a:ext cx="123362" cy="6858000"/>
            <a:chOff x="12068638" y="0"/>
            <a:chExt cx="123362" cy="685800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xmlns="" id="{A24DCA44-89CF-872A-903F-96C50780EA8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xmlns="" id="{4B0CC4F5-AC85-FFFA-7EB5-33C4FCE90A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2068638" y="3527553"/>
              <a:ext cx="123362" cy="3330447"/>
            </a:xfrm>
            <a:prstGeom prst="rect">
              <a:avLst/>
            </a:prstGeom>
            <a:gradFill>
              <a:gsLst>
                <a:gs pos="1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14022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266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Krakow, Poljska</vt:lpstr>
      <vt:lpstr>Prihvatna ustanova</vt:lpstr>
      <vt:lpstr>Sadržaj mobilnosti</vt:lpstr>
      <vt:lpstr>Iskustvo s mobilnosti</vt:lpstr>
      <vt:lpstr>Preporuke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Ivana Batarelo Kokić</dc:creator>
  <cp:lastModifiedBy>recenzent</cp:lastModifiedBy>
  <cp:revision>11</cp:revision>
  <dcterms:created xsi:type="dcterms:W3CDTF">2023-10-27T19:07:37Z</dcterms:created>
  <dcterms:modified xsi:type="dcterms:W3CDTF">2024-11-18T19:04:18Z</dcterms:modified>
</cp:coreProperties>
</file>