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56" r:id="rId7"/>
  </p:sldIdLst>
  <p:sldSz cx="12192000" cy="6858000"/>
  <p:notesSz cx="12192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7871" y="1131773"/>
            <a:ext cx="6636257" cy="95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65757"/>
            <a:ext cx="10358120" cy="384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Česká zemědělská univerzita v Praze">
            <a:extLst>
              <a:ext uri="{FF2B5EF4-FFF2-40B4-BE49-F238E27FC236}">
                <a16:creationId xmlns:a16="http://schemas.microsoft.com/office/drawing/2014/main" id="{F713EB02-7E83-4C6B-B769-2F2677E62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4762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ozofski fakultet Split - Filozofski fakultet u Splitu">
            <a:extLst>
              <a:ext uri="{FF2B5EF4-FFF2-40B4-BE49-F238E27FC236}">
                <a16:creationId xmlns:a16="http://schemas.microsoft.com/office/drawing/2014/main" id="{45223D8B-F806-4177-8879-9348C0076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3588"/>
            <a:ext cx="1756023" cy="17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B9F207-9FF2-4BAD-8D3D-815FBC92E888}"/>
              </a:ext>
            </a:extLst>
          </p:cNvPr>
          <p:cNvSpPr txBox="1"/>
          <p:nvPr/>
        </p:nvSpPr>
        <p:spPr>
          <a:xfrm>
            <a:off x="1685925" y="2493059"/>
            <a:ext cx="8058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5400" b="1" dirty="0" err="1">
                <a:solidFill>
                  <a:srgbClr val="0070C0"/>
                </a:solidFill>
              </a:rPr>
              <a:t>Diseminacijsko</a:t>
            </a:r>
            <a:r>
              <a:rPr lang="hr-HR" sz="5400" b="1" dirty="0">
                <a:solidFill>
                  <a:srgbClr val="0070C0"/>
                </a:solidFill>
              </a:rPr>
              <a:t> izvješće</a:t>
            </a:r>
            <a:endParaRPr lang="hr-HR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45A121-75DC-4D6D-86AB-9C46DE4704CF}"/>
              </a:ext>
            </a:extLst>
          </p:cNvPr>
          <p:cNvSpPr txBox="1"/>
          <p:nvPr/>
        </p:nvSpPr>
        <p:spPr>
          <a:xfrm>
            <a:off x="2667000" y="3696526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Mobilnost</a:t>
            </a:r>
            <a:r>
              <a:rPr lang="hr-HR" b="1" i="1" dirty="0"/>
              <a:t>: </a:t>
            </a:r>
            <a:r>
              <a:rPr lang="en-US" b="1" spc="-30" dirty="0"/>
              <a:t>Czech</a:t>
            </a:r>
            <a:r>
              <a:rPr lang="en-US" b="1" spc="-80" dirty="0"/>
              <a:t> </a:t>
            </a:r>
            <a:r>
              <a:rPr lang="en-US" b="1" spc="-30" dirty="0"/>
              <a:t>University</a:t>
            </a:r>
            <a:r>
              <a:rPr lang="en-US" b="1" spc="-65" dirty="0"/>
              <a:t> </a:t>
            </a:r>
            <a:r>
              <a:rPr lang="en-US" b="1" spc="-10" dirty="0"/>
              <a:t>of</a:t>
            </a:r>
            <a:r>
              <a:rPr lang="en-US" b="1" spc="-55" dirty="0"/>
              <a:t> </a:t>
            </a:r>
            <a:r>
              <a:rPr lang="en-US" b="1" spc="-30" dirty="0"/>
              <a:t>Life</a:t>
            </a:r>
            <a:r>
              <a:rPr lang="en-US" b="1" spc="-90" dirty="0"/>
              <a:t> </a:t>
            </a:r>
            <a:r>
              <a:rPr lang="en-US" b="1" spc="-20" dirty="0"/>
              <a:t>Sciences</a:t>
            </a:r>
            <a:r>
              <a:rPr lang="en-US" b="1" spc="-80" dirty="0"/>
              <a:t> </a:t>
            </a:r>
            <a:r>
              <a:rPr lang="en-US" b="1" spc="-35" dirty="0"/>
              <a:t>Prague </a:t>
            </a:r>
            <a:r>
              <a:rPr lang="en-US" b="1" spc="-710" dirty="0"/>
              <a:t> </a:t>
            </a:r>
            <a:endParaRPr lang="hr-HR" b="1" spc="-710" dirty="0"/>
          </a:p>
          <a:p>
            <a:r>
              <a:rPr lang="hr-HR" b="1" spc="-30" dirty="0"/>
              <a:t>                      </a:t>
            </a:r>
            <a:r>
              <a:rPr lang="en-US" b="1" spc="-30" dirty="0"/>
              <a:t>Faculty</a:t>
            </a:r>
            <a:r>
              <a:rPr lang="en-US" b="1" spc="-75" dirty="0"/>
              <a:t> </a:t>
            </a:r>
            <a:r>
              <a:rPr lang="en-US" b="1" spc="-10" dirty="0"/>
              <a:t>of</a:t>
            </a:r>
            <a:r>
              <a:rPr lang="en-US" b="1" spc="-55" dirty="0"/>
              <a:t> </a:t>
            </a:r>
            <a:r>
              <a:rPr lang="en-US" b="1" spc="-35" dirty="0"/>
              <a:t>Economics</a:t>
            </a:r>
            <a:r>
              <a:rPr lang="en-US" b="1" spc="-80" dirty="0"/>
              <a:t> </a:t>
            </a:r>
            <a:r>
              <a:rPr lang="en-US" b="1" spc="-15" dirty="0"/>
              <a:t>and</a:t>
            </a:r>
            <a:r>
              <a:rPr lang="en-US" b="1" spc="-70" dirty="0"/>
              <a:t> </a:t>
            </a:r>
            <a:r>
              <a:rPr lang="en-US" b="1" spc="-35" dirty="0"/>
              <a:t>Management</a:t>
            </a:r>
            <a:br>
              <a:rPr lang="en-US" b="1" spc="-35" dirty="0"/>
            </a:br>
            <a:r>
              <a:rPr lang="hr-HR" b="1" spc="-35" dirty="0"/>
              <a:t>                       </a:t>
            </a:r>
            <a:r>
              <a:rPr lang="en-US" b="1" spc="-35" dirty="0"/>
              <a:t>German Division</a:t>
            </a:r>
            <a:endParaRPr lang="hr-HR" b="1" spc="-35" dirty="0"/>
          </a:p>
          <a:p>
            <a:r>
              <a:rPr lang="hr-HR" b="1" spc="-35" dirty="0"/>
              <a:t>                       </a:t>
            </a:r>
            <a:r>
              <a:rPr lang="hr-HR" b="1" dirty="0"/>
              <a:t>24.06.2024.-28.06.2024.</a:t>
            </a:r>
          </a:p>
          <a:p>
            <a:endParaRPr lang="hr-HR" b="1" dirty="0"/>
          </a:p>
          <a:p>
            <a:r>
              <a:rPr lang="hr-HR" b="1" dirty="0"/>
              <a:t>                     Silvija Ugrina, lektor</a:t>
            </a: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70169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673" y="863459"/>
            <a:ext cx="5260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chemeClr val="tx1"/>
                </a:solidFill>
              </a:rPr>
              <a:t>Erasmus</a:t>
            </a:r>
            <a:r>
              <a:rPr sz="4400" b="1" spc="-50" dirty="0">
                <a:solidFill>
                  <a:schemeClr val="tx1"/>
                </a:solidFill>
              </a:rPr>
              <a:t> </a:t>
            </a:r>
            <a:r>
              <a:rPr sz="4400" b="1" dirty="0">
                <a:solidFill>
                  <a:schemeClr val="tx1"/>
                </a:solidFill>
              </a:rPr>
              <a:t>+</a:t>
            </a:r>
            <a:r>
              <a:rPr sz="4400" b="1" spc="-25" dirty="0">
                <a:solidFill>
                  <a:schemeClr val="tx1"/>
                </a:solidFill>
              </a:rPr>
              <a:t> </a:t>
            </a:r>
            <a:r>
              <a:rPr lang="hr-HR" sz="4400" b="1" spc="-40" dirty="0" err="1">
                <a:solidFill>
                  <a:schemeClr val="tx1"/>
                </a:solidFill>
              </a:rPr>
              <a:t>staff</a:t>
            </a:r>
            <a:r>
              <a:rPr lang="hr-HR" sz="4400" b="1" spc="-40" dirty="0">
                <a:solidFill>
                  <a:schemeClr val="tx1"/>
                </a:solidFill>
              </a:rPr>
              <a:t> </a:t>
            </a:r>
            <a:r>
              <a:rPr lang="hr-HR" sz="4400" b="1" spc="-10" dirty="0" err="1">
                <a:solidFill>
                  <a:schemeClr val="tx1"/>
                </a:solidFill>
              </a:rPr>
              <a:t>training</a:t>
            </a:r>
            <a:endParaRPr sz="4400" b="1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29" y="1752600"/>
            <a:ext cx="6603365" cy="464011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200" spc="-20" dirty="0">
                <a:latin typeface="Calibri"/>
                <a:cs typeface="Calibri"/>
              </a:rPr>
              <a:t>Sažetak:</a:t>
            </a:r>
            <a:endParaRPr sz="22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Prag, </a:t>
            </a:r>
            <a:r>
              <a:rPr lang="hr-HR" sz="2200" spc="-5" dirty="0">
                <a:latin typeface="Calibri"/>
                <a:cs typeface="Calibri"/>
              </a:rPr>
              <a:t>od 24. do 28. lipnja </a:t>
            </a:r>
            <a:r>
              <a:rPr sz="2200" spc="-5" dirty="0">
                <a:latin typeface="Calibri"/>
                <a:cs typeface="Calibri"/>
              </a:rPr>
              <a:t>2024.</a:t>
            </a:r>
            <a:endParaRPr sz="2200" dirty="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sz="2200" spc="-20" dirty="0">
                <a:latin typeface="Calibri"/>
                <a:cs typeface="Calibri"/>
              </a:rPr>
              <a:t>Posjet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odsjeku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za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lang="hr-HR" sz="2200" spc="-20" dirty="0">
                <a:latin typeface="Calibri"/>
                <a:cs typeface="Calibri"/>
              </a:rPr>
              <a:t>njemački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jezike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Czech </a:t>
            </a:r>
            <a:r>
              <a:rPr sz="2200" i="1" spc="-5" dirty="0">
                <a:latin typeface="Calibri"/>
                <a:cs typeface="Calibri"/>
              </a:rPr>
              <a:t> University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of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Life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Sciences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Prague,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Faculty</a:t>
            </a:r>
            <a:r>
              <a:rPr sz="2200" i="1" spc="-5" dirty="0">
                <a:latin typeface="Calibri"/>
                <a:cs typeface="Calibri"/>
              </a:rPr>
              <a:t> of </a:t>
            </a:r>
            <a:r>
              <a:rPr sz="2200" i="1" spc="-61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Economics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and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Management</a:t>
            </a:r>
            <a:endParaRPr sz="2200" dirty="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lang="hr-HR" sz="2200" spc="-10" dirty="0">
                <a:latin typeface="Calibri"/>
                <a:cs typeface="Calibri"/>
              </a:rPr>
              <a:t>Sudjelovanje</a:t>
            </a:r>
            <a:r>
              <a:rPr lang="hr-HR" sz="2200" spc="20" dirty="0">
                <a:latin typeface="Calibri"/>
                <a:cs typeface="Calibri"/>
              </a:rPr>
              <a:t> </a:t>
            </a:r>
            <a:r>
              <a:rPr lang="hr-HR" sz="2200" spc="-5" dirty="0">
                <a:latin typeface="Calibri"/>
                <a:cs typeface="Calibri"/>
              </a:rPr>
              <a:t>na</a:t>
            </a:r>
            <a:r>
              <a:rPr lang="hr-HR" sz="2200" spc="5" dirty="0">
                <a:latin typeface="Calibri"/>
                <a:cs typeface="Calibri"/>
              </a:rPr>
              <a:t> 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 BIP-programu </a:t>
            </a:r>
            <a:r>
              <a:rPr lang="hr-HR" sz="2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Literarisches</a:t>
            </a:r>
            <a:r>
              <a:rPr lang="hr-HR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Prag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Književni Prag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41300" indent="-229235">
              <a:lnSpc>
                <a:spcPts val="319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Internacionalni program, na kojem su sudjelovali i studenti i sveučilišni nastavnici iz Češke, Poljske, Slovačke i Slovenije</a:t>
            </a:r>
          </a:p>
          <a:p>
            <a:pPr marL="241300" indent="-229235">
              <a:lnSpc>
                <a:spcPts val="319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hoto">
            <a:extLst>
              <a:ext uri="{FF2B5EF4-FFF2-40B4-BE49-F238E27FC236}">
                <a16:creationId xmlns:a16="http://schemas.microsoft.com/office/drawing/2014/main" id="{63942B5A-BA6F-40E0-9CA0-AB815285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63" y="76200"/>
            <a:ext cx="4921037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hoto">
            <a:extLst>
              <a:ext uri="{FF2B5EF4-FFF2-40B4-BE49-F238E27FC236}">
                <a16:creationId xmlns:a16="http://schemas.microsoft.com/office/drawing/2014/main" id="{130C84CD-0005-4BF1-ADC1-729D8793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3810191"/>
            <a:ext cx="27336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956" y="399296"/>
            <a:ext cx="2240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</a:rPr>
              <a:t>Aktivnosti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209551" y="1096526"/>
            <a:ext cx="5734049" cy="527721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065" marR="122555">
              <a:lnSpc>
                <a:spcPct val="150000"/>
              </a:lnSpc>
              <a:spcBef>
                <a:spcPts val="960"/>
              </a:spcBef>
              <a:tabLst>
                <a:tab pos="241935" algn="l"/>
              </a:tabLs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 nastavu na University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Life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Pragu i prethodnu online-nastavu, BIP </a:t>
            </a:r>
            <a:r>
              <a:rPr lang="hr-HR" sz="2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Literarisches</a:t>
            </a:r>
            <a:r>
              <a:rPr lang="hr-HR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Prag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nudio je i posjetu u bivši koncentracijski logor Terezin te vođene ture u dijelove Praga koji su opisani u književnim djelima Franza Kafke, Rainera Marie Rilkea, Egona Erwina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Kischa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Paula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Leppina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Franza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Werfela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Gustava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Meyrinka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2065" marR="122555">
              <a:lnSpc>
                <a:spcPct val="150000"/>
              </a:lnSpc>
              <a:spcBef>
                <a:spcPts val="960"/>
              </a:spcBef>
              <a:tabLst>
                <a:tab pos="241935" algn="l"/>
              </a:tabLs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ključnim aspektima pojedinih djela navedenih autora svaki je student(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ica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održao(la) referat, a program je okončan završnim ispitom.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829BA-5D97-4125-85BD-07F0AD377E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42" y="3407422"/>
            <a:ext cx="4343400" cy="3414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768A3-E90E-47C5-9897-729E030D1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55" y="115996"/>
            <a:ext cx="3424034" cy="3400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91E56-3892-44D4-B729-2E58F71A37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5996"/>
            <a:ext cx="2937255" cy="3400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6BAB7F-FC21-4524-9838-B7A20AFC11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31" y="137928"/>
            <a:ext cx="4521124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974654-384F-4D05-8939-B92BC335E7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08" y="126353"/>
            <a:ext cx="3127375" cy="3913986"/>
          </a:xfrm>
          <a:prstGeom prst="rect">
            <a:avLst/>
          </a:prstGeom>
        </p:spPr>
      </p:pic>
      <p:pic>
        <p:nvPicPr>
          <p:cNvPr id="3080" name="Picture 8" descr="Terezín, Czech Republic: Concentration ...">
            <a:extLst>
              <a:ext uri="{FF2B5EF4-FFF2-40B4-BE49-F238E27FC236}">
                <a16:creationId xmlns:a16="http://schemas.microsoft.com/office/drawing/2014/main" id="{015407EA-D6C9-44D4-BE7C-08C6C7FA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164444"/>
            <a:ext cx="291207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7C90DE-BE3C-424F-8D97-A589A4A74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0299" y="1221712"/>
            <a:ext cx="6517517" cy="432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52A832-2655-402E-B748-F7D9A8BAA01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57" y="4164444"/>
            <a:ext cx="3931252" cy="25498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F7793-9F16-40ED-955D-2D22745159DE}"/>
              </a:ext>
            </a:extLst>
          </p:cNvPr>
          <p:cNvSpPr txBox="1"/>
          <p:nvPr/>
        </p:nvSpPr>
        <p:spPr>
          <a:xfrm>
            <a:off x="990600" y="533400"/>
            <a:ext cx="10122534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100. godišnjici Kafkine smrti BIP </a:t>
            </a:r>
            <a:r>
              <a:rPr lang="hr-HR" sz="2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Literarisches</a:t>
            </a:r>
            <a:r>
              <a:rPr lang="hr-HR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Prag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nudio je izvrstan i nezaboravan uvid u prašku njemačku književnost prve polovice 20. stoljeća. Veliko HVALA voditeljici odjela za njemački jezik sveučilišta University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Life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Pragu, dr. Michaeli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Peroutkovoj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asistentima, dr. Janu Mrvi i </a:t>
            </a:r>
            <a:r>
              <a:rPr lang="hr-H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mgr</a:t>
            </a:r>
            <a: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Albertu Hoffmannu, na ovom hvale vrijednom programu!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59AF8-8385-4BD1-B2E5-13202D20EB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4" y="2735750"/>
            <a:ext cx="5325745" cy="4010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0B1B74-F20F-48A4-AE1A-9BCB46EA0A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00400"/>
            <a:ext cx="4178934" cy="32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5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15636"/>
            <a:ext cx="12191999" cy="70736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0" y="2738873"/>
            <a:ext cx="2694940" cy="474489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82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4B171-BAD1-448B-A205-A1435D781D93}"/>
              </a:ext>
            </a:extLst>
          </p:cNvPr>
          <p:cNvSpPr txBox="1"/>
          <p:nvPr/>
        </p:nvSpPr>
        <p:spPr>
          <a:xfrm>
            <a:off x="2590800" y="909046"/>
            <a:ext cx="8763000" cy="318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33655" indent="-229235">
              <a:spcBef>
                <a:spcPts val="730"/>
              </a:spcBef>
              <a:buFont typeface="Arial MT"/>
              <a:buChar char="•"/>
              <a:tabLst>
                <a:tab pos="241935" algn="l"/>
              </a:tabLst>
            </a:pPr>
            <a:r>
              <a:rPr lang="hr-HR" sz="2400"/>
              <a:t>Preporučujem </a:t>
            </a:r>
            <a:r>
              <a:rPr lang="hr-HR" sz="2400" dirty="0"/>
              <a:t>sudjelovanje u Erasmus + mobilnosti s ciljem jačanja kompetencija i širenja mreže profesionalnih kontakata. </a:t>
            </a:r>
          </a:p>
          <a:p>
            <a:pPr marL="241300" marR="33655" indent="-229235">
              <a:spcBef>
                <a:spcPts val="730"/>
              </a:spcBef>
              <a:buFont typeface="Arial MT"/>
              <a:buChar char="•"/>
              <a:tabLst>
                <a:tab pos="241935" algn="l"/>
              </a:tabLst>
            </a:pPr>
            <a:r>
              <a:rPr lang="hr-HR" sz="2400" i="1" spc="-10" dirty="0" err="1">
                <a:latin typeface="Calibri"/>
                <a:cs typeface="Calibri"/>
              </a:rPr>
              <a:t>Czech</a:t>
            </a:r>
            <a:r>
              <a:rPr lang="hr-HR" sz="2400" i="1" spc="-10" dirty="0">
                <a:latin typeface="Calibri"/>
                <a:cs typeface="Calibri"/>
              </a:rPr>
              <a:t> </a:t>
            </a:r>
            <a:r>
              <a:rPr lang="hr-HR" sz="2400" i="1" dirty="0">
                <a:latin typeface="Calibri"/>
                <a:cs typeface="Calibri"/>
              </a:rPr>
              <a:t>University </a:t>
            </a:r>
            <a:r>
              <a:rPr lang="hr-HR" sz="2400" i="1" dirty="0" err="1">
                <a:latin typeface="Calibri"/>
                <a:cs typeface="Calibri"/>
              </a:rPr>
              <a:t>of</a:t>
            </a:r>
            <a:r>
              <a:rPr lang="hr-HR" sz="2400" i="1" dirty="0">
                <a:latin typeface="Calibri"/>
                <a:cs typeface="Calibri"/>
              </a:rPr>
              <a:t> </a:t>
            </a:r>
            <a:r>
              <a:rPr lang="hr-HR" sz="2400" i="1" spc="-15" dirty="0">
                <a:latin typeface="Calibri"/>
                <a:cs typeface="Calibri"/>
              </a:rPr>
              <a:t>Life </a:t>
            </a:r>
            <a:r>
              <a:rPr lang="hr-HR" sz="2400" i="1" spc="-5" dirty="0" err="1">
                <a:latin typeface="Calibri"/>
                <a:cs typeface="Calibri"/>
              </a:rPr>
              <a:t>Sciences</a:t>
            </a:r>
            <a:r>
              <a:rPr lang="hr-HR" sz="2400" i="1" spc="-5" dirty="0">
                <a:latin typeface="Calibri"/>
                <a:cs typeface="Calibri"/>
              </a:rPr>
              <a:t> </a:t>
            </a:r>
            <a:r>
              <a:rPr lang="hr-HR" sz="2400" i="1" dirty="0" err="1">
                <a:latin typeface="Calibri"/>
                <a:cs typeface="Calibri"/>
              </a:rPr>
              <a:t>Prague</a:t>
            </a:r>
            <a:r>
              <a:rPr lang="hr-HR" sz="2400" i="1" dirty="0">
                <a:latin typeface="Calibri"/>
                <a:cs typeface="Calibri"/>
              </a:rPr>
              <a:t>, </a:t>
            </a:r>
            <a:r>
              <a:rPr lang="hr-HR" sz="2400" i="1" spc="-5" dirty="0" err="1">
                <a:latin typeface="Calibri"/>
                <a:cs typeface="Calibri"/>
              </a:rPr>
              <a:t>Faculty</a:t>
            </a:r>
            <a:r>
              <a:rPr lang="hr-HR" sz="2400" i="1" spc="-5" dirty="0">
                <a:latin typeface="Calibri"/>
                <a:cs typeface="Calibri"/>
              </a:rPr>
              <a:t> </a:t>
            </a:r>
            <a:r>
              <a:rPr lang="hr-HR" sz="2400" i="1" spc="-5" dirty="0" err="1">
                <a:latin typeface="Calibri"/>
                <a:cs typeface="Calibri"/>
              </a:rPr>
              <a:t>of</a:t>
            </a:r>
            <a:r>
              <a:rPr lang="hr-HR" sz="2400" i="1" spc="-5" dirty="0">
                <a:latin typeface="Calibri"/>
                <a:cs typeface="Calibri"/>
              </a:rPr>
              <a:t> </a:t>
            </a:r>
            <a:r>
              <a:rPr lang="hr-HR" sz="2400" i="1" spc="-10" dirty="0" err="1">
                <a:latin typeface="Calibri"/>
                <a:cs typeface="Calibri"/>
              </a:rPr>
              <a:t>Economics</a:t>
            </a:r>
            <a:r>
              <a:rPr lang="hr-HR" sz="2400" i="1" spc="-10" dirty="0">
                <a:latin typeface="Calibri"/>
                <a:cs typeface="Calibri"/>
              </a:rPr>
              <a:t> </a:t>
            </a:r>
            <a:r>
              <a:rPr lang="hr-HR" sz="2400" i="1" spc="5" dirty="0" err="1">
                <a:latin typeface="Calibri"/>
                <a:cs typeface="Calibri"/>
              </a:rPr>
              <a:t>and</a:t>
            </a:r>
            <a:r>
              <a:rPr lang="hr-HR" sz="2400" i="1" spc="5" dirty="0">
                <a:latin typeface="Calibri"/>
                <a:cs typeface="Calibri"/>
              </a:rPr>
              <a:t> </a:t>
            </a:r>
            <a:r>
              <a:rPr lang="hr-HR" sz="2400" i="1" spc="-5" dirty="0">
                <a:latin typeface="Calibri"/>
                <a:cs typeface="Calibri"/>
              </a:rPr>
              <a:t>Management </a:t>
            </a:r>
            <a:r>
              <a:rPr lang="hr-HR" sz="2400" spc="-5" dirty="0">
                <a:latin typeface="Calibri"/>
                <a:cs typeface="Calibri"/>
              </a:rPr>
              <a:t>nalazi se na impresivnom kampusu </a:t>
            </a:r>
            <a:r>
              <a:rPr lang="hr-HR" sz="2400" spc="-575" dirty="0">
                <a:latin typeface="Calibri"/>
                <a:cs typeface="Calibri"/>
              </a:rPr>
              <a:t> </a:t>
            </a:r>
            <a:r>
              <a:rPr lang="hr-HR" sz="2400" dirty="0">
                <a:latin typeface="Calibri"/>
                <a:cs typeface="Calibri"/>
              </a:rPr>
              <a:t>u</a:t>
            </a:r>
            <a:r>
              <a:rPr lang="hr-HR" sz="2400" spc="-20" dirty="0">
                <a:latin typeface="Calibri"/>
                <a:cs typeface="Calibri"/>
              </a:rPr>
              <a:t> </a:t>
            </a:r>
            <a:r>
              <a:rPr lang="hr-HR" sz="2400" spc="-15" dirty="0">
                <a:latin typeface="Calibri"/>
                <a:cs typeface="Calibri"/>
              </a:rPr>
              <a:t>okolici</a:t>
            </a:r>
            <a:r>
              <a:rPr lang="hr-HR" sz="2400" spc="5" dirty="0">
                <a:latin typeface="Calibri"/>
                <a:cs typeface="Calibri"/>
              </a:rPr>
              <a:t> </a:t>
            </a:r>
            <a:r>
              <a:rPr lang="hr-HR" sz="2400" spc="-20" dirty="0">
                <a:latin typeface="Calibri"/>
                <a:cs typeface="Calibri"/>
              </a:rPr>
              <a:t>Praga te je izvrsno povezan s centrom grada i sa zračnom lukom.</a:t>
            </a:r>
            <a:endParaRPr lang="hr-HR" sz="2400" dirty="0">
              <a:latin typeface="Calibri"/>
              <a:cs typeface="Calibri"/>
            </a:endParaRPr>
          </a:p>
          <a:p>
            <a:pPr marL="241300" indent="-229235">
              <a:spcBef>
                <a:spcPts val="370"/>
              </a:spcBef>
              <a:buFont typeface="Arial MT"/>
              <a:buChar char="•"/>
              <a:tabLst>
                <a:tab pos="241935" algn="l"/>
              </a:tabLst>
            </a:pPr>
            <a:r>
              <a:rPr lang="hr-HR" sz="2400" spc="-5" dirty="0">
                <a:latin typeface="Calibri"/>
                <a:cs typeface="Calibri"/>
              </a:rPr>
              <a:t>Zbog svoje popularnosti </a:t>
            </a:r>
            <a:r>
              <a:rPr lang="hr-HR" sz="2400" spc="-15" dirty="0">
                <a:latin typeface="Calibri"/>
                <a:cs typeface="Calibri"/>
              </a:rPr>
              <a:t>kao t</a:t>
            </a:r>
            <a:r>
              <a:rPr lang="hr-HR" sz="2400" spc="-10" dirty="0">
                <a:latin typeface="Calibri"/>
                <a:cs typeface="Calibri"/>
              </a:rPr>
              <a:t>urističke </a:t>
            </a:r>
            <a:r>
              <a:rPr lang="hr-HR" sz="2400" spc="-5" dirty="0">
                <a:latin typeface="Calibri"/>
                <a:cs typeface="Calibri"/>
              </a:rPr>
              <a:t>destinacije u Pragu je </a:t>
            </a:r>
            <a:r>
              <a:rPr lang="hr-HR" sz="2400" spc="-20" dirty="0">
                <a:latin typeface="Calibri"/>
                <a:cs typeface="Calibri"/>
              </a:rPr>
              <a:t>lako </a:t>
            </a:r>
            <a:r>
              <a:rPr lang="hr-HR" sz="2400" spc="-5" dirty="0">
                <a:latin typeface="Calibri"/>
                <a:cs typeface="Calibri"/>
              </a:rPr>
              <a:t>naći odlična </a:t>
            </a:r>
            <a:r>
              <a:rPr lang="hr-HR" sz="2400" spc="-10" dirty="0">
                <a:latin typeface="Calibri"/>
                <a:cs typeface="Calibri"/>
              </a:rPr>
              <a:t>mjesta za razgledavanje i za </a:t>
            </a:r>
            <a:r>
              <a:rPr lang="hr-HR" sz="2400" spc="-5" dirty="0">
                <a:latin typeface="Calibri"/>
                <a:cs typeface="Calibri"/>
              </a:rPr>
              <a:t>uživanje</a:t>
            </a:r>
            <a:r>
              <a:rPr lang="hr-HR" sz="2400" spc="-30" dirty="0">
                <a:latin typeface="Calibri"/>
                <a:cs typeface="Calibri"/>
              </a:rPr>
              <a:t> </a:t>
            </a:r>
            <a:r>
              <a:rPr lang="hr-HR" sz="2400" dirty="0">
                <a:latin typeface="Calibri"/>
                <a:cs typeface="Calibri"/>
              </a:rPr>
              <a:t>u</a:t>
            </a:r>
            <a:r>
              <a:rPr lang="hr-HR" sz="2400" spc="-15" dirty="0">
                <a:latin typeface="Calibri"/>
                <a:cs typeface="Calibri"/>
              </a:rPr>
              <a:t> </a:t>
            </a:r>
            <a:r>
              <a:rPr lang="hr-HR" sz="2400" spc="-10" dirty="0">
                <a:latin typeface="Calibri"/>
                <a:cs typeface="Calibri"/>
              </a:rPr>
              <a:t>hrani,</a:t>
            </a:r>
            <a:r>
              <a:rPr lang="hr-HR" sz="2400" spc="-20" dirty="0">
                <a:latin typeface="Calibri"/>
                <a:cs typeface="Calibri"/>
              </a:rPr>
              <a:t> </a:t>
            </a:r>
            <a:r>
              <a:rPr lang="hr-HR" sz="2400" spc="-5" dirty="0">
                <a:latin typeface="Calibri"/>
                <a:cs typeface="Calibri"/>
              </a:rPr>
              <a:t>piću </a:t>
            </a:r>
            <a:r>
              <a:rPr lang="hr-HR" sz="2400" dirty="0">
                <a:latin typeface="Calibri"/>
                <a:cs typeface="Calibri"/>
              </a:rPr>
              <a:t>i</a:t>
            </a:r>
            <a:r>
              <a:rPr lang="hr-HR" sz="2400" spc="-5" dirty="0">
                <a:latin typeface="Calibri"/>
                <a:cs typeface="Calibri"/>
              </a:rPr>
              <a:t> glazbi. </a:t>
            </a:r>
            <a:endParaRPr lang="hr-HR" sz="2400" dirty="0">
              <a:latin typeface="Wingdings"/>
              <a:cs typeface="Wingding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A9489-C094-4724-93E9-FCAF88FD9C31}"/>
              </a:ext>
            </a:extLst>
          </p:cNvPr>
          <p:cNvSpPr txBox="1"/>
          <p:nvPr/>
        </p:nvSpPr>
        <p:spPr>
          <a:xfrm>
            <a:off x="2831959" y="324271"/>
            <a:ext cx="6175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spc="-55" dirty="0"/>
              <a:t>Zaključak i p</a:t>
            </a:r>
            <a:r>
              <a:rPr lang="hr-HR" sz="3200" b="1" spc="-60" dirty="0"/>
              <a:t>r</a:t>
            </a:r>
            <a:r>
              <a:rPr lang="hr-HR" sz="3200" b="1" spc="-5" dirty="0"/>
              <a:t>eporu</a:t>
            </a:r>
            <a:r>
              <a:rPr lang="hr-HR" sz="3200" b="1" spc="-150" dirty="0"/>
              <a:t>k</a:t>
            </a:r>
            <a:r>
              <a:rPr lang="hr-HR" sz="32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6106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318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 MT</vt:lpstr>
      <vt:lpstr>Calibri</vt:lpstr>
      <vt:lpstr>Calibri Light</vt:lpstr>
      <vt:lpstr>Wingdings</vt:lpstr>
      <vt:lpstr>Office Theme</vt:lpstr>
      <vt:lpstr>PowerPoint Presentation</vt:lpstr>
      <vt:lpstr>Erasmus + staff training</vt:lpstr>
      <vt:lpstr>Aktivnosti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University of Life Sciences Prague Faculty of Economics and Management</dc:title>
  <dc:creator>Eva</dc:creator>
  <cp:lastModifiedBy>msugrina@outlook.com</cp:lastModifiedBy>
  <cp:revision>21</cp:revision>
  <dcterms:created xsi:type="dcterms:W3CDTF">2024-07-14T22:59:55Z</dcterms:created>
  <dcterms:modified xsi:type="dcterms:W3CDTF">2024-07-15T06:42:07Z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2024-07-14T00:00:00Z</vt:filetime>
  </property>
</Properties>
</file>