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120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20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1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53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179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0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312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296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90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8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4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716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9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43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45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7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18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3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0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2690927"/>
            <a:ext cx="5308866" cy="1515533"/>
          </a:xfrm>
        </p:spPr>
        <p:txBody>
          <a:bodyPr/>
          <a:lstStyle/>
          <a:p>
            <a:r>
              <a:rPr lang="hr-HR" dirty="0"/>
              <a:t>Realizacija </a:t>
            </a:r>
            <a:r>
              <a:rPr lang="hr-HR" dirty="0" err="1"/>
              <a:t>Erasmus</a:t>
            </a:r>
            <a:r>
              <a:rPr lang="hr-HR" dirty="0"/>
              <a:t>+ mobilnosti</a:t>
            </a:r>
            <a:br>
              <a:rPr lang="hr-HR" dirty="0"/>
            </a:br>
            <a:r>
              <a:rPr lang="hr-HR" dirty="0" err="1"/>
              <a:t>Bodleiana</a:t>
            </a:r>
            <a:r>
              <a:rPr lang="hr-HR" dirty="0"/>
              <a:t>, </a:t>
            </a:r>
            <a:r>
              <a:rPr lang="hr-HR" dirty="0" err="1"/>
              <a:t>Oxford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248" y="4456744"/>
            <a:ext cx="5308866" cy="665763"/>
          </a:xfrm>
        </p:spPr>
        <p:txBody>
          <a:bodyPr>
            <a:normAutofit/>
          </a:bodyPr>
          <a:lstStyle/>
          <a:p>
            <a:r>
              <a:rPr lang="hr-HR" sz="3200" dirty="0"/>
              <a:t>Ema Botica</a:t>
            </a:r>
          </a:p>
        </p:txBody>
      </p:sp>
      <p:pic>
        <p:nvPicPr>
          <p:cNvPr id="3074" name="Picture 2" descr="logo-erasmus-plus - YEL - Erasmus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7" y="5727305"/>
            <a:ext cx="4534742" cy="9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dionica na temu Prezentacijske vješt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89" y="396245"/>
            <a:ext cx="1547673" cy="154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656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Zaključak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4" y="2351314"/>
            <a:ext cx="4394718" cy="3872204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Kombinacija intenzivnog istraživačkog rada u posebnim zbirkama </a:t>
            </a:r>
            <a:r>
              <a:rPr lang="hr-HR" dirty="0" err="1"/>
              <a:t>Bodleian</a:t>
            </a:r>
            <a:r>
              <a:rPr lang="hr-HR" dirty="0"/>
              <a:t> </a:t>
            </a:r>
            <a:r>
              <a:rPr lang="hr-HR" dirty="0" err="1"/>
              <a:t>Library</a:t>
            </a:r>
            <a:r>
              <a:rPr lang="hr-HR" dirty="0"/>
              <a:t>, rada s rukopisnom i neobjavljenom arhivskom građom, kontekstualnih posjeta lokacijama povezanim s C. S. Lewisom te znanstvene razmjene s međunarodnim stručnjacima omogućila je sveobuhvatno i integrirano istraživačko iskustvo.</a:t>
            </a:r>
          </a:p>
          <a:p>
            <a:r>
              <a:rPr lang="hr-HR" dirty="0"/>
              <a:t>Stečena znanja, istraživačke vještine i međunarodne perspektive bit će od iznimne vrijednosti za daljnji razvoj doktorskog istraživanja, znanstvenih publikacija i profesionalne akademske karijere.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75" y="2425958"/>
            <a:ext cx="351993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09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Realizacija istraživačke mobilnosti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914" y="2490135"/>
            <a:ext cx="3936311" cy="3444997"/>
          </a:xfrm>
        </p:spPr>
        <p:txBody>
          <a:bodyPr>
            <a:normAutofit/>
          </a:bodyPr>
          <a:lstStyle/>
          <a:p>
            <a:r>
              <a:rPr dirty="0" err="1"/>
              <a:t>Institucija</a:t>
            </a:r>
            <a:r>
              <a:rPr dirty="0"/>
              <a:t> </a:t>
            </a:r>
            <a:r>
              <a:rPr dirty="0" err="1"/>
              <a:t>domaćin</a:t>
            </a:r>
            <a:r>
              <a:rPr dirty="0"/>
              <a:t>: </a:t>
            </a:r>
            <a:r>
              <a:rPr lang="hr-HR" dirty="0" err="1"/>
              <a:t>Bodleiana</a:t>
            </a:r>
            <a:r>
              <a:rPr dirty="0"/>
              <a:t>, University of Oxford</a:t>
            </a:r>
          </a:p>
          <a:p>
            <a:r>
              <a:rPr dirty="0" err="1"/>
              <a:t>Trajanje</a:t>
            </a:r>
            <a:r>
              <a:rPr dirty="0"/>
              <a:t>: 1 </a:t>
            </a:r>
            <a:r>
              <a:rPr dirty="0" err="1"/>
              <a:t>mjesec</a:t>
            </a:r>
            <a:r>
              <a:rPr dirty="0"/>
              <a:t> 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	</a:t>
            </a:r>
            <a:r>
              <a:rPr dirty="0"/>
              <a:t>(22. 7. – 21. 8.)</a:t>
            </a:r>
          </a:p>
          <a:p>
            <a:r>
              <a:rPr dirty="0" err="1"/>
              <a:t>Vrsta</a:t>
            </a:r>
            <a:r>
              <a:rPr dirty="0"/>
              <a:t> </a:t>
            </a:r>
            <a:r>
              <a:rPr dirty="0" err="1"/>
              <a:t>mobilnosti</a:t>
            </a:r>
            <a:r>
              <a:rPr dirty="0"/>
              <a:t>: </a:t>
            </a:r>
            <a:r>
              <a:rPr dirty="0" err="1"/>
              <a:t>Istraživački</a:t>
            </a:r>
            <a:r>
              <a:rPr dirty="0"/>
              <a:t> </a:t>
            </a:r>
            <a:r>
              <a:rPr dirty="0" err="1"/>
              <a:t>boravak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5" y="2080727"/>
            <a:ext cx="3042946" cy="40572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Kontekst i svrha mobilnosti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6049" y="2611433"/>
            <a:ext cx="4869372" cy="3444997"/>
          </a:xfrm>
        </p:spPr>
        <p:txBody>
          <a:bodyPr>
            <a:normAutofit lnSpcReduction="10000"/>
          </a:bodyPr>
          <a:lstStyle/>
          <a:p>
            <a:r>
              <a:rPr dirty="0" err="1"/>
              <a:t>Istraživanje</a:t>
            </a:r>
            <a:r>
              <a:rPr dirty="0"/>
              <a:t> </a:t>
            </a:r>
            <a:r>
              <a:rPr dirty="0" err="1"/>
              <a:t>rukopisne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arhivske</a:t>
            </a:r>
            <a:r>
              <a:rPr dirty="0"/>
              <a:t> </a:t>
            </a:r>
            <a:r>
              <a:rPr dirty="0" err="1"/>
              <a:t>građe</a:t>
            </a:r>
            <a:r>
              <a:rPr dirty="0"/>
              <a:t> C. S. Lewis</a:t>
            </a:r>
            <a:r>
              <a:rPr lang="hr-HR" dirty="0"/>
              <a:t>a</a:t>
            </a:r>
          </a:p>
          <a:p>
            <a:r>
              <a:rPr dirty="0" err="1"/>
              <a:t>Produbljivanje</a:t>
            </a:r>
            <a:r>
              <a:rPr dirty="0"/>
              <a:t> </a:t>
            </a:r>
            <a:r>
              <a:rPr dirty="0" err="1"/>
              <a:t>spoznaja</a:t>
            </a:r>
            <a:r>
              <a:rPr dirty="0"/>
              <a:t> o </a:t>
            </a:r>
            <a:r>
              <a:rPr dirty="0" err="1"/>
              <a:t>životu</a:t>
            </a:r>
            <a:r>
              <a:rPr dirty="0"/>
              <a:t>, </a:t>
            </a:r>
            <a:r>
              <a:rPr dirty="0" err="1"/>
              <a:t>djelu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kontekstu</a:t>
            </a:r>
            <a:endParaRPr dirty="0"/>
          </a:p>
          <a:p>
            <a:r>
              <a:rPr dirty="0" err="1"/>
              <a:t>Izravni</a:t>
            </a:r>
            <a:r>
              <a:rPr dirty="0"/>
              <a:t> </a:t>
            </a:r>
            <a:r>
              <a:rPr dirty="0" err="1"/>
              <a:t>doprinos</a:t>
            </a:r>
            <a:r>
              <a:rPr dirty="0"/>
              <a:t> </a:t>
            </a:r>
            <a:r>
              <a:rPr dirty="0" err="1"/>
              <a:t>doktorskoj</a:t>
            </a:r>
            <a:r>
              <a:rPr dirty="0"/>
              <a:t> </a:t>
            </a:r>
            <a:r>
              <a:rPr dirty="0" err="1"/>
              <a:t>disertaciji</a:t>
            </a:r>
            <a:endParaRPr lang="hr-HR" dirty="0"/>
          </a:p>
          <a:p>
            <a:r>
              <a:rPr dirty="0"/>
              <a:t>Oxford </a:t>
            </a:r>
            <a:r>
              <a:rPr dirty="0" err="1"/>
              <a:t>kao</a:t>
            </a:r>
            <a:r>
              <a:rPr dirty="0"/>
              <a:t> </a:t>
            </a:r>
            <a:r>
              <a:rPr dirty="0" err="1"/>
              <a:t>akademski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kulturni</a:t>
            </a:r>
            <a:r>
              <a:rPr dirty="0"/>
              <a:t> </a:t>
            </a:r>
            <a:r>
              <a:rPr dirty="0" err="1"/>
              <a:t>kontekst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6" y="2219204"/>
            <a:ext cx="2673178" cy="35642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Institucija</a:t>
            </a:r>
            <a:r>
              <a:rPr dirty="0"/>
              <a:t> </a:t>
            </a:r>
            <a:r>
              <a:rPr dirty="0" err="1"/>
              <a:t>domaćin</a:t>
            </a:r>
            <a:r>
              <a:rPr dirty="0"/>
              <a:t>: Bodleian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3880327" cy="3444997"/>
          </a:xfrm>
        </p:spPr>
        <p:txBody>
          <a:bodyPr/>
          <a:lstStyle/>
          <a:p>
            <a:r>
              <a:rPr dirty="0" err="1"/>
              <a:t>Jedna</a:t>
            </a:r>
            <a:r>
              <a:rPr dirty="0"/>
              <a:t> od </a:t>
            </a:r>
            <a:r>
              <a:rPr dirty="0" err="1"/>
              <a:t>najvažnijih</a:t>
            </a:r>
            <a:r>
              <a:rPr dirty="0"/>
              <a:t> </a:t>
            </a:r>
            <a:r>
              <a:rPr dirty="0" err="1"/>
              <a:t>istraživačkih</a:t>
            </a:r>
            <a:r>
              <a:rPr dirty="0"/>
              <a:t> </a:t>
            </a:r>
            <a:r>
              <a:rPr dirty="0" err="1"/>
              <a:t>knjižnica</a:t>
            </a:r>
            <a:r>
              <a:rPr dirty="0"/>
              <a:t> </a:t>
            </a:r>
            <a:r>
              <a:rPr lang="hr-HR" dirty="0"/>
              <a:t>na</a:t>
            </a:r>
            <a:r>
              <a:rPr dirty="0"/>
              <a:t> </a:t>
            </a:r>
            <a:r>
              <a:rPr dirty="0" err="1"/>
              <a:t>svijetu</a:t>
            </a:r>
            <a:endParaRPr dirty="0"/>
          </a:p>
          <a:p>
            <a:r>
              <a:rPr dirty="0" err="1"/>
              <a:t>Bogate</a:t>
            </a:r>
            <a:r>
              <a:rPr dirty="0"/>
              <a:t> </a:t>
            </a:r>
            <a:r>
              <a:rPr dirty="0" err="1"/>
              <a:t>posebne</a:t>
            </a:r>
            <a:r>
              <a:rPr dirty="0"/>
              <a:t> </a:t>
            </a:r>
            <a:r>
              <a:rPr dirty="0" err="1"/>
              <a:t>zbirke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rukopisni</a:t>
            </a:r>
            <a:r>
              <a:rPr dirty="0"/>
              <a:t> </a:t>
            </a:r>
            <a:r>
              <a:rPr dirty="0" err="1"/>
              <a:t>fondovi</a:t>
            </a:r>
            <a:endParaRPr dirty="0"/>
          </a:p>
          <a:p>
            <a:r>
              <a:rPr dirty="0"/>
              <a:t>Weston Library – </a:t>
            </a:r>
            <a:r>
              <a:rPr dirty="0" err="1"/>
              <a:t>središnje</a:t>
            </a:r>
            <a:r>
              <a:rPr dirty="0"/>
              <a:t> </a:t>
            </a:r>
            <a:r>
              <a:rPr dirty="0" err="1"/>
              <a:t>mjesto</a:t>
            </a:r>
            <a:r>
              <a:rPr dirty="0"/>
              <a:t> </a:t>
            </a:r>
            <a:r>
              <a:rPr dirty="0" err="1"/>
              <a:t>rada</a:t>
            </a:r>
            <a:endParaRPr dirty="0"/>
          </a:p>
          <a:p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92" y="2127378"/>
            <a:ext cx="2916983" cy="38893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Istraživačke aktivnosti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535" y="2490135"/>
            <a:ext cx="4551266" cy="3444997"/>
          </a:xfrm>
        </p:spPr>
        <p:txBody>
          <a:bodyPr>
            <a:normAutofit lnSpcReduction="10000"/>
          </a:bodyPr>
          <a:lstStyle/>
          <a:p>
            <a:r>
              <a:rPr dirty="0" err="1"/>
              <a:t>Svakodnevni</a:t>
            </a:r>
            <a:r>
              <a:rPr dirty="0"/>
              <a:t> rad u Weston Library</a:t>
            </a:r>
          </a:p>
          <a:p>
            <a:r>
              <a:rPr dirty="0" err="1"/>
              <a:t>Osobna</a:t>
            </a:r>
            <a:r>
              <a:rPr dirty="0"/>
              <a:t> </a:t>
            </a:r>
            <a:r>
              <a:rPr dirty="0" err="1"/>
              <a:t>pisma</a:t>
            </a:r>
            <a:r>
              <a:rPr dirty="0"/>
              <a:t> C. S. </a:t>
            </a:r>
            <a:r>
              <a:rPr dirty="0" err="1"/>
              <a:t>Lewisa</a:t>
            </a:r>
            <a:endParaRPr dirty="0"/>
          </a:p>
          <a:p>
            <a:r>
              <a:rPr dirty="0" err="1"/>
              <a:t>Rukopisi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vojni</a:t>
            </a:r>
            <a:r>
              <a:rPr dirty="0"/>
              <a:t> </a:t>
            </a:r>
            <a:r>
              <a:rPr dirty="0" err="1"/>
              <a:t>dokumenti</a:t>
            </a:r>
            <a:endParaRPr dirty="0"/>
          </a:p>
          <a:p>
            <a:r>
              <a:rPr dirty="0" err="1"/>
              <a:t>Građa</a:t>
            </a:r>
            <a:r>
              <a:rPr dirty="0"/>
              <a:t> o </a:t>
            </a:r>
            <a:r>
              <a:rPr dirty="0" err="1"/>
              <a:t>adaptacijama</a:t>
            </a:r>
            <a:r>
              <a:rPr dirty="0"/>
              <a:t> </a:t>
            </a:r>
            <a:r>
              <a:rPr dirty="0" err="1"/>
              <a:t>djela</a:t>
            </a:r>
            <a:endParaRPr lang="hr-HR" dirty="0"/>
          </a:p>
          <a:p>
            <a:r>
              <a:rPr lang="hr-HR" dirty="0"/>
              <a:t>Upoznavanje s kontekstom </a:t>
            </a:r>
            <a:r>
              <a:rPr lang="hr-HR" dirty="0" err="1"/>
              <a:t>Lewisova</a:t>
            </a:r>
            <a:r>
              <a:rPr lang="hr-HR" dirty="0"/>
              <a:t> djelovanja kroz istraživanje </a:t>
            </a:r>
            <a:r>
              <a:rPr lang="hr-HR" dirty="0" err="1"/>
              <a:t>Oxforda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9" y="2136572"/>
            <a:ext cx="2963636" cy="39515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17" y="3396343"/>
            <a:ext cx="3489649" cy="2617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Oxford </a:t>
            </a:r>
            <a:r>
              <a:rPr dirty="0" err="1"/>
              <a:t>kao</a:t>
            </a:r>
            <a:r>
              <a:rPr dirty="0"/>
              <a:t> </a:t>
            </a:r>
            <a:r>
              <a:rPr dirty="0" err="1"/>
              <a:t>istraživački</a:t>
            </a:r>
            <a:r>
              <a:rPr dirty="0"/>
              <a:t> </a:t>
            </a:r>
            <a:r>
              <a:rPr dirty="0" err="1"/>
              <a:t>prostor</a:t>
            </a:r>
            <a:r>
              <a:rPr lang="hr-HR" dirty="0"/>
              <a:t>: ključne lokacije za C. S. Lewisa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13" y="2351176"/>
            <a:ext cx="3507101" cy="1558351"/>
          </a:xfrm>
        </p:spPr>
        <p:txBody>
          <a:bodyPr>
            <a:normAutofit fontScale="85000" lnSpcReduction="20000"/>
          </a:bodyPr>
          <a:lstStyle/>
          <a:p>
            <a:r>
              <a:rPr dirty="0"/>
              <a:t>The Kilns</a:t>
            </a:r>
          </a:p>
          <a:p>
            <a:r>
              <a:rPr dirty="0" err="1"/>
              <a:t>Lewisov</a:t>
            </a:r>
            <a:r>
              <a:rPr dirty="0"/>
              <a:t> </a:t>
            </a:r>
            <a:r>
              <a:rPr dirty="0" err="1"/>
              <a:t>grob</a:t>
            </a:r>
            <a:endParaRPr dirty="0"/>
          </a:p>
          <a:p>
            <a:r>
              <a:rPr dirty="0"/>
              <a:t>The Lamb and Flag</a:t>
            </a:r>
            <a:endParaRPr lang="hr-HR" dirty="0"/>
          </a:p>
          <a:p>
            <a:r>
              <a:rPr lang="hr-HR" dirty="0" err="1"/>
              <a:t>Magdalen</a:t>
            </a:r>
            <a:r>
              <a:rPr lang="hr-HR" dirty="0"/>
              <a:t> </a:t>
            </a:r>
            <a:r>
              <a:rPr lang="hr-HR" dirty="0" err="1"/>
              <a:t>College</a:t>
            </a:r>
            <a:endParaRPr lang="hr-HR" dirty="0"/>
          </a:p>
          <a:p>
            <a:endParaRPr dirty="0"/>
          </a:p>
          <a:p>
            <a:pPr marL="0" indent="0">
              <a:buNone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14" y="2212217"/>
            <a:ext cx="2792186" cy="37229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Akademska suradnja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012" y="2453951"/>
            <a:ext cx="2687217" cy="3444997"/>
          </a:xfrm>
        </p:spPr>
        <p:txBody>
          <a:bodyPr>
            <a:normAutofit/>
          </a:bodyPr>
          <a:lstStyle/>
          <a:p>
            <a:r>
              <a:rPr dirty="0" err="1"/>
              <a:t>Susret</a:t>
            </a:r>
            <a:r>
              <a:rPr dirty="0"/>
              <a:t> s </a:t>
            </a:r>
            <a:r>
              <a:rPr dirty="0" err="1"/>
              <a:t>Michaelom</a:t>
            </a:r>
            <a:r>
              <a:rPr dirty="0"/>
              <a:t> </a:t>
            </a:r>
            <a:r>
              <a:rPr dirty="0" err="1"/>
              <a:t>Wardom</a:t>
            </a:r>
            <a:endParaRPr dirty="0"/>
          </a:p>
          <a:p>
            <a:r>
              <a:rPr dirty="0" err="1"/>
              <a:t>Razgovor</a:t>
            </a:r>
            <a:r>
              <a:rPr dirty="0"/>
              <a:t> o </a:t>
            </a:r>
            <a:r>
              <a:rPr dirty="0" err="1"/>
              <a:t>doktorskim</a:t>
            </a:r>
            <a:r>
              <a:rPr dirty="0"/>
              <a:t> </a:t>
            </a:r>
            <a:r>
              <a:rPr dirty="0" err="1"/>
              <a:t>istraživanjima</a:t>
            </a:r>
            <a:endParaRPr dirty="0"/>
          </a:p>
          <a:p>
            <a:r>
              <a:rPr dirty="0" err="1"/>
              <a:t>Razmjena</a:t>
            </a:r>
            <a:r>
              <a:rPr dirty="0"/>
              <a:t> </a:t>
            </a:r>
            <a:r>
              <a:rPr dirty="0" err="1"/>
              <a:t>znanstvenih</a:t>
            </a:r>
            <a:r>
              <a:rPr dirty="0"/>
              <a:t> </a:t>
            </a:r>
            <a:r>
              <a:rPr dirty="0" err="1"/>
              <a:t>uvida</a:t>
            </a:r>
            <a:endParaRPr dirty="0"/>
          </a:p>
          <a:p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16" y="2071396"/>
            <a:ext cx="4603103" cy="34523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Ishodi</a:t>
            </a:r>
            <a:r>
              <a:rPr dirty="0"/>
              <a:t> </a:t>
            </a:r>
            <a:r>
              <a:rPr dirty="0" err="1"/>
              <a:t>mobilnosti</a:t>
            </a:r>
            <a:endParaRPr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1095" y="2350611"/>
            <a:ext cx="774440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Istraživačke kompetencije</a:t>
            </a: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Unaprjeđenje rada sa specijalnim i rukopisnim zbirkama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Kritička analiza primarnih i neobjavljenih izvora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Preciznije metodološko oblikovanje doktorskog istraživanja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Akademske i analitičke vještine</a:t>
            </a: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Dublje razumijevanje opusa i intelektualnog konteksta C. S. Lewisa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Identifikacija novih istraživačkih smjerova i izvora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Integracija arhivske građe u teorijski okvir disertacije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Jezične i komunikacijske vještine</a:t>
            </a: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Unaprjeđenje akademskog govornog engleskog jezika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Aktivno sudjelovanje u znanstvenim raspravama i konzultacijama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Međunarodno umrežavanje</a:t>
            </a: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Uspostavljanje kontakata s međunarodnim istraživačima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Razvoj potencijalne dugoročne akademske suradnje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Doprinos disertaciji i instituciji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816" y="2788715"/>
            <a:ext cx="6754155" cy="3444997"/>
          </a:xfrm>
        </p:spPr>
        <p:txBody>
          <a:bodyPr/>
          <a:lstStyle/>
          <a:p>
            <a:r>
              <a:rPr dirty="0" err="1"/>
              <a:t>Integracija</a:t>
            </a:r>
            <a:r>
              <a:rPr dirty="0"/>
              <a:t> </a:t>
            </a:r>
            <a:r>
              <a:rPr dirty="0" err="1"/>
              <a:t>rezultata</a:t>
            </a:r>
            <a:r>
              <a:rPr dirty="0"/>
              <a:t> u </a:t>
            </a:r>
            <a:r>
              <a:rPr dirty="0" err="1"/>
              <a:t>disertaciju</a:t>
            </a:r>
            <a:endParaRPr dirty="0"/>
          </a:p>
          <a:p>
            <a:r>
              <a:rPr dirty="0" err="1"/>
              <a:t>Priprema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međunarodne</a:t>
            </a:r>
            <a:r>
              <a:rPr dirty="0"/>
              <a:t> </a:t>
            </a:r>
            <a:r>
              <a:rPr dirty="0" err="1"/>
              <a:t>konferencije</a:t>
            </a:r>
            <a:endParaRPr dirty="0"/>
          </a:p>
          <a:p>
            <a:r>
              <a:rPr dirty="0" err="1"/>
              <a:t>Jačanje</a:t>
            </a:r>
            <a:r>
              <a:rPr dirty="0"/>
              <a:t> </a:t>
            </a:r>
            <a:r>
              <a:rPr dirty="0" err="1"/>
              <a:t>stručnog</a:t>
            </a:r>
            <a:r>
              <a:rPr dirty="0"/>
              <a:t> </a:t>
            </a:r>
            <a:r>
              <a:rPr dirty="0" err="1"/>
              <a:t>profila</a:t>
            </a:r>
            <a:r>
              <a:rPr dirty="0"/>
              <a:t> u </a:t>
            </a:r>
            <a:r>
              <a:rPr dirty="0" err="1"/>
              <a:t>Hrvatskoj</a:t>
            </a:r>
            <a:endParaRPr dirty="0"/>
          </a:p>
          <a:p>
            <a:r>
              <a:rPr dirty="0" err="1"/>
              <a:t>Doprinos</a:t>
            </a:r>
            <a:r>
              <a:rPr dirty="0"/>
              <a:t> </a:t>
            </a:r>
            <a:r>
              <a:rPr dirty="0" err="1"/>
              <a:t>međunarodnoj</a:t>
            </a:r>
            <a:r>
              <a:rPr dirty="0"/>
              <a:t> </a:t>
            </a:r>
            <a:r>
              <a:rPr dirty="0" err="1"/>
              <a:t>vidljivosti</a:t>
            </a:r>
            <a:r>
              <a:rPr dirty="0"/>
              <a:t> </a:t>
            </a:r>
            <a:r>
              <a:rPr dirty="0" err="1"/>
              <a:t>institucije</a:t>
            </a:r>
            <a:endParaRPr dirty="0"/>
          </a:p>
          <a:p>
            <a:endParaRPr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</TotalTime>
  <Words>332</Words>
  <Application>Microsoft Office PowerPoint</Application>
  <PresentationFormat>On-screen Show (4:3)</PresentationFormat>
  <Paragraphs>54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Garamond</vt:lpstr>
      <vt:lpstr>Organic</vt:lpstr>
      <vt:lpstr>Realizacija Erasmus+ mobilnosti Bodleiana, Oxford</vt:lpstr>
      <vt:lpstr>Realizacija istraživačke mobilnosti</vt:lpstr>
      <vt:lpstr>Kontekst i svrha mobilnosti</vt:lpstr>
      <vt:lpstr>Institucija domaćin: Bodleian Library</vt:lpstr>
      <vt:lpstr>Istraživačke aktivnosti</vt:lpstr>
      <vt:lpstr>Oxford kao istraživački prostor: ključne lokacije za C. S. Lewisa</vt:lpstr>
      <vt:lpstr>Akademska suradnja</vt:lpstr>
      <vt:lpstr>Ishodi mobilnosti</vt:lpstr>
      <vt:lpstr>Doprinos disertaciji i instituciji</vt:lpstr>
      <vt:lpstr>Zaključak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Realizacija Erasmus+ mobilnosti Bodleiana, Oxford</dc:title>
  <dc:subject/>
  <dc:creator>Margareta Vukojević</dc:creator>
  <cp:keywords/>
  <dc:description>generated using python-pptx</dc:description>
  <cp:lastModifiedBy>Margareta Vukojević</cp:lastModifiedBy>
  <cp:revision>6</cp:revision>
  <dcterms:created xsi:type="dcterms:W3CDTF">2013-01-27T09:14:16Z</dcterms:created>
  <dcterms:modified xsi:type="dcterms:W3CDTF">2026-01-30T07:19:51Z</dcterms:modified>
  <cp:category/>
</cp:coreProperties>
</file>