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4" r:id="rId4"/>
    <p:sldId id="265" r:id="rId5"/>
    <p:sldId id="266" r:id="rId6"/>
    <p:sldId id="261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35DCE-7361-4A46-AB3E-A229EF37B64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7CE760-97BE-412C-A9FD-1D80A9B220B9}">
      <dgm:prSet/>
      <dgm:spPr/>
      <dgm:t>
        <a:bodyPr/>
        <a:lstStyle/>
        <a:p>
          <a:r>
            <a:rPr lang="hr-HR" dirty="0"/>
            <a:t>Tijekom kontakata s kolegama sa Sveučilišta kao i ostalih sudionika</a:t>
          </a:r>
          <a:endParaRPr lang="en-US" dirty="0"/>
        </a:p>
      </dgm:t>
    </dgm:pt>
    <dgm:pt modelId="{17E66A7B-7950-4610-9722-307238D52CD6}" type="parTrans" cxnId="{4D7AEFC7-D67E-4F7A-ADC3-C565C8A8461C}">
      <dgm:prSet/>
      <dgm:spPr/>
      <dgm:t>
        <a:bodyPr/>
        <a:lstStyle/>
        <a:p>
          <a:endParaRPr lang="en-US"/>
        </a:p>
      </dgm:t>
    </dgm:pt>
    <dgm:pt modelId="{CFCC71B7-AF5D-4EBF-871E-BF9D38230134}" type="sibTrans" cxnId="{4D7AEFC7-D67E-4F7A-ADC3-C565C8A8461C}">
      <dgm:prSet/>
      <dgm:spPr/>
      <dgm:t>
        <a:bodyPr/>
        <a:lstStyle/>
        <a:p>
          <a:endParaRPr lang="en-US"/>
        </a:p>
      </dgm:t>
    </dgm:pt>
    <dgm:pt modelId="{5FD71735-A8A5-46BE-A623-60E127F57A2F}">
      <dgm:prSet/>
      <dgm:spPr/>
      <dgm:t>
        <a:bodyPr/>
        <a:lstStyle/>
        <a:p>
          <a:r>
            <a:rPr lang="hr-HR"/>
            <a:t>razmotrene su mogućnosti  buduće suradnje u sklopu znanstvenih</a:t>
          </a:r>
          <a:r>
            <a:rPr lang="en-GB"/>
            <a:t> i</a:t>
          </a:r>
          <a:r>
            <a:rPr lang="hr-HR"/>
            <a:t> istraživačkih projekata.</a:t>
          </a:r>
          <a:endParaRPr lang="en-US"/>
        </a:p>
      </dgm:t>
    </dgm:pt>
    <dgm:pt modelId="{D2F5E5AC-9FF8-4FF6-9C58-94A59D73F96D}" type="parTrans" cxnId="{2147F339-860B-47A0-9B98-9D348AA75479}">
      <dgm:prSet/>
      <dgm:spPr/>
      <dgm:t>
        <a:bodyPr/>
        <a:lstStyle/>
        <a:p>
          <a:endParaRPr lang="en-US"/>
        </a:p>
      </dgm:t>
    </dgm:pt>
    <dgm:pt modelId="{0582CB5F-1C2F-488E-AEE9-A4692616E7D6}" type="sibTrans" cxnId="{2147F339-860B-47A0-9B98-9D348AA75479}">
      <dgm:prSet/>
      <dgm:spPr/>
      <dgm:t>
        <a:bodyPr/>
        <a:lstStyle/>
        <a:p>
          <a:endParaRPr lang="en-US"/>
        </a:p>
      </dgm:t>
    </dgm:pt>
    <dgm:pt modelId="{EB79E0C2-9C69-47A2-ABE0-6DC6A3311579}">
      <dgm:prSet/>
      <dgm:spPr/>
      <dgm:t>
        <a:bodyPr/>
        <a:lstStyle/>
        <a:p>
          <a:r>
            <a:rPr lang="hr-HR"/>
            <a:t>Bila je riječ o nastavka suradnje u sklopu</a:t>
          </a:r>
          <a:r>
            <a:rPr lang="en-GB"/>
            <a:t> ERASMUS+ programa i mobilnosti studenata </a:t>
          </a:r>
          <a:r>
            <a:rPr lang="hr-HR"/>
            <a:t>kao i </a:t>
          </a:r>
          <a:r>
            <a:rPr lang="en-GB"/>
            <a:t> nastavnoga i nenastavnoga osoblja.</a:t>
          </a:r>
          <a:endParaRPr lang="en-US"/>
        </a:p>
      </dgm:t>
    </dgm:pt>
    <dgm:pt modelId="{B329A6A3-3743-4803-A111-6FF6D95E313A}" type="parTrans" cxnId="{A810697F-E01F-4AA4-9976-1E7F69E628E3}">
      <dgm:prSet/>
      <dgm:spPr/>
      <dgm:t>
        <a:bodyPr/>
        <a:lstStyle/>
        <a:p>
          <a:endParaRPr lang="en-US"/>
        </a:p>
      </dgm:t>
    </dgm:pt>
    <dgm:pt modelId="{E50833AA-B338-40F7-9D2D-CA62C9F11E4F}" type="sibTrans" cxnId="{A810697F-E01F-4AA4-9976-1E7F69E628E3}">
      <dgm:prSet/>
      <dgm:spPr/>
      <dgm:t>
        <a:bodyPr/>
        <a:lstStyle/>
        <a:p>
          <a:endParaRPr lang="en-US"/>
        </a:p>
      </dgm:t>
    </dgm:pt>
    <dgm:pt modelId="{E38FA97D-92FF-4534-A432-48EA01EF1AB3}" type="pres">
      <dgm:prSet presAssocID="{25F35DCE-7361-4A46-AB3E-A229EF37B643}" presName="linear" presStyleCnt="0">
        <dgm:presLayoutVars>
          <dgm:animLvl val="lvl"/>
          <dgm:resizeHandles val="exact"/>
        </dgm:presLayoutVars>
      </dgm:prSet>
      <dgm:spPr/>
    </dgm:pt>
    <dgm:pt modelId="{C5D3C103-5259-4BA8-875D-661DCCCE29D5}" type="pres">
      <dgm:prSet presAssocID="{147CE760-97BE-412C-A9FD-1D80A9B220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1718EF-BEE6-497E-BDB3-549B2C1AC5D8}" type="pres">
      <dgm:prSet presAssocID="{CFCC71B7-AF5D-4EBF-871E-BF9D38230134}" presName="spacer" presStyleCnt="0"/>
      <dgm:spPr/>
    </dgm:pt>
    <dgm:pt modelId="{78737D75-CAA6-4C53-B20A-66A812F38FD0}" type="pres">
      <dgm:prSet presAssocID="{5FD71735-A8A5-46BE-A623-60E127F57A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B2D2C5-DCA8-4C8A-845C-4C37E390A1C3}" type="pres">
      <dgm:prSet presAssocID="{0582CB5F-1C2F-488E-AEE9-A4692616E7D6}" presName="spacer" presStyleCnt="0"/>
      <dgm:spPr/>
    </dgm:pt>
    <dgm:pt modelId="{211DBD87-E2BA-4FA9-AD24-EAB0C64817EB}" type="pres">
      <dgm:prSet presAssocID="{EB79E0C2-9C69-47A2-ABE0-6DC6A33115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47F339-860B-47A0-9B98-9D348AA75479}" srcId="{25F35DCE-7361-4A46-AB3E-A229EF37B643}" destId="{5FD71735-A8A5-46BE-A623-60E127F57A2F}" srcOrd="1" destOrd="0" parTransId="{D2F5E5AC-9FF8-4FF6-9C58-94A59D73F96D}" sibTransId="{0582CB5F-1C2F-488E-AEE9-A4692616E7D6}"/>
    <dgm:cxn modelId="{D4FF1640-7DAF-4A32-A52B-26D8C0D2B6A8}" type="presOf" srcId="{25F35DCE-7361-4A46-AB3E-A229EF37B643}" destId="{E38FA97D-92FF-4534-A432-48EA01EF1AB3}" srcOrd="0" destOrd="0" presId="urn:microsoft.com/office/officeart/2005/8/layout/vList2"/>
    <dgm:cxn modelId="{D3BA9343-E57F-40B1-B598-AA936A21FCC1}" type="presOf" srcId="{EB79E0C2-9C69-47A2-ABE0-6DC6A3311579}" destId="{211DBD87-E2BA-4FA9-AD24-EAB0C64817EB}" srcOrd="0" destOrd="0" presId="urn:microsoft.com/office/officeart/2005/8/layout/vList2"/>
    <dgm:cxn modelId="{53CDDF43-0F8B-4389-8C83-8B4633CEDBED}" type="presOf" srcId="{147CE760-97BE-412C-A9FD-1D80A9B220B9}" destId="{C5D3C103-5259-4BA8-875D-661DCCCE29D5}" srcOrd="0" destOrd="0" presId="urn:microsoft.com/office/officeart/2005/8/layout/vList2"/>
    <dgm:cxn modelId="{35666C47-3C1E-455E-835B-3202288A9FE0}" type="presOf" srcId="{5FD71735-A8A5-46BE-A623-60E127F57A2F}" destId="{78737D75-CAA6-4C53-B20A-66A812F38FD0}" srcOrd="0" destOrd="0" presId="urn:microsoft.com/office/officeart/2005/8/layout/vList2"/>
    <dgm:cxn modelId="{A810697F-E01F-4AA4-9976-1E7F69E628E3}" srcId="{25F35DCE-7361-4A46-AB3E-A229EF37B643}" destId="{EB79E0C2-9C69-47A2-ABE0-6DC6A3311579}" srcOrd="2" destOrd="0" parTransId="{B329A6A3-3743-4803-A111-6FF6D95E313A}" sibTransId="{E50833AA-B338-40F7-9D2D-CA62C9F11E4F}"/>
    <dgm:cxn modelId="{4D7AEFC7-D67E-4F7A-ADC3-C565C8A8461C}" srcId="{25F35DCE-7361-4A46-AB3E-A229EF37B643}" destId="{147CE760-97BE-412C-A9FD-1D80A9B220B9}" srcOrd="0" destOrd="0" parTransId="{17E66A7B-7950-4610-9722-307238D52CD6}" sibTransId="{CFCC71B7-AF5D-4EBF-871E-BF9D38230134}"/>
    <dgm:cxn modelId="{2EBBD2EE-6507-471E-B182-764EB2932B81}" type="presParOf" srcId="{E38FA97D-92FF-4534-A432-48EA01EF1AB3}" destId="{C5D3C103-5259-4BA8-875D-661DCCCE29D5}" srcOrd="0" destOrd="0" presId="urn:microsoft.com/office/officeart/2005/8/layout/vList2"/>
    <dgm:cxn modelId="{1BDE4428-E56C-4465-A84B-2338A02593E3}" type="presParOf" srcId="{E38FA97D-92FF-4534-A432-48EA01EF1AB3}" destId="{D81718EF-BEE6-497E-BDB3-549B2C1AC5D8}" srcOrd="1" destOrd="0" presId="urn:microsoft.com/office/officeart/2005/8/layout/vList2"/>
    <dgm:cxn modelId="{F2B73714-F564-4DDF-80FD-43BA84C1F7C4}" type="presParOf" srcId="{E38FA97D-92FF-4534-A432-48EA01EF1AB3}" destId="{78737D75-CAA6-4C53-B20A-66A812F38FD0}" srcOrd="2" destOrd="0" presId="urn:microsoft.com/office/officeart/2005/8/layout/vList2"/>
    <dgm:cxn modelId="{F023F4B2-2DDE-4207-B458-1517B6B0A68D}" type="presParOf" srcId="{E38FA97D-92FF-4534-A432-48EA01EF1AB3}" destId="{11B2D2C5-DCA8-4C8A-845C-4C37E390A1C3}" srcOrd="3" destOrd="0" presId="urn:microsoft.com/office/officeart/2005/8/layout/vList2"/>
    <dgm:cxn modelId="{7AF7CE6E-4F20-479D-84E3-8DDD1B7F7201}" type="presParOf" srcId="{E38FA97D-92FF-4534-A432-48EA01EF1AB3}" destId="{211DBD87-E2BA-4FA9-AD24-EAB0C64817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C103-5259-4BA8-875D-661DCCCE29D5}">
      <dsp:nvSpPr>
        <dsp:cNvPr id="0" name=""/>
        <dsp:cNvSpPr/>
      </dsp:nvSpPr>
      <dsp:spPr>
        <a:xfrm>
          <a:off x="0" y="383604"/>
          <a:ext cx="6666833" cy="15103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Tijekom kontakata s kolegama sa Sveučilišta kao i ostalih sudionika</a:t>
          </a:r>
          <a:endParaRPr lang="en-US" sz="2700" kern="1200" dirty="0"/>
        </a:p>
      </dsp:txBody>
      <dsp:txXfrm>
        <a:off x="73731" y="457335"/>
        <a:ext cx="6519371" cy="1362934"/>
      </dsp:txXfrm>
    </dsp:sp>
    <dsp:sp modelId="{78737D75-CAA6-4C53-B20A-66A812F38FD0}">
      <dsp:nvSpPr>
        <dsp:cNvPr id="0" name=""/>
        <dsp:cNvSpPr/>
      </dsp:nvSpPr>
      <dsp:spPr>
        <a:xfrm>
          <a:off x="0" y="1971761"/>
          <a:ext cx="6666833" cy="1510396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razmotrene su mogućnosti  buduće suradnje u sklopu znanstvenih</a:t>
          </a:r>
          <a:r>
            <a:rPr lang="en-GB" sz="2700" kern="1200"/>
            <a:t> i</a:t>
          </a:r>
          <a:r>
            <a:rPr lang="hr-HR" sz="2700" kern="1200"/>
            <a:t> istraživačkih projekata.</a:t>
          </a:r>
          <a:endParaRPr lang="en-US" sz="2700" kern="1200"/>
        </a:p>
      </dsp:txBody>
      <dsp:txXfrm>
        <a:off x="73731" y="2045492"/>
        <a:ext cx="6519371" cy="1362934"/>
      </dsp:txXfrm>
    </dsp:sp>
    <dsp:sp modelId="{211DBD87-E2BA-4FA9-AD24-EAB0C64817EB}">
      <dsp:nvSpPr>
        <dsp:cNvPr id="0" name=""/>
        <dsp:cNvSpPr/>
      </dsp:nvSpPr>
      <dsp:spPr>
        <a:xfrm>
          <a:off x="0" y="3559918"/>
          <a:ext cx="6666833" cy="151039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Bila je riječ o nastavka suradnje u sklopu</a:t>
          </a:r>
          <a:r>
            <a:rPr lang="en-GB" sz="2700" kern="1200"/>
            <a:t> ERASMUS+ programa i mobilnosti studenata </a:t>
          </a:r>
          <a:r>
            <a:rPr lang="hr-HR" sz="2700" kern="1200"/>
            <a:t>kao i </a:t>
          </a:r>
          <a:r>
            <a:rPr lang="en-GB" sz="2700" kern="1200"/>
            <a:t> nastavnoga i nenastavnoga osoblja.</a:t>
          </a:r>
          <a:endParaRPr lang="en-US" sz="2700" kern="1200"/>
        </a:p>
      </dsp:txBody>
      <dsp:txXfrm>
        <a:off x="73731" y="3633649"/>
        <a:ext cx="6519371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7400D-3F7B-19AB-29AA-BB6EAB4ED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DB8D18-F560-BFB6-4989-1C4298AB7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374E8A-80CA-8AE3-0856-5C6B7E59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BCF175-52CE-F4E2-B5C3-710C05B5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046D75-1C85-56D5-FCFD-8025C5F6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63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C4E65-4286-BDB0-91B3-C3F6F6EA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BF3C4A-4D95-CD4D-61FE-405FF8F8F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912E3C-E821-3229-8CCA-60E182A7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D70A3D-E53F-BEB3-9B54-DAEBD756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C12171-A65B-AE13-255A-97FF97FD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43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7B7A744-1A48-8A0A-60E5-A798CDD80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FCE91E7-314E-CC23-6A8D-A1640541E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FCB679-3E3E-0897-9D18-3141C55E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EBCA26-DB92-9C66-B289-30049755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D25E2B-6AA1-594C-3C7A-5BE15144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31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ADE266-0D78-1265-8F9D-125D6420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BD0695-C7B5-F4B8-CEB9-31E00484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D25CF3-B264-6856-D2CC-38C45979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1B7F3B-CB21-C43B-CBB2-9E5D6F13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40FDD2-6EB8-3A37-9ACE-7EEF6DE2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69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862F2-D881-29BC-D8B5-33D1DD0E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72FC17-0FDC-E54D-9B2E-2E0E1FE6C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CA8222-56BE-0F8D-1FFA-21C3DD82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BAFA82-8ED9-0002-0CFC-6B09390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C270C2-FFB7-59AA-0815-5A49DEF8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6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3944B-5F98-12E1-C1A1-827E0779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C396F3-2F0B-E095-D9D6-4B55B225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CFD856-8DD4-D8B5-BB47-4F6EE98FE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132359-1331-C465-AC92-3C835DC1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874056-C3E1-7CB6-3A81-A8BB94A8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507543-FE25-E85A-A293-61F6FF87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71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3BE260-8A47-63AF-8C0A-1C4F9A8B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01A82A-122E-286C-A3DB-18821A93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75A524-4E31-D2BE-77E9-F3B07AF86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8401897-3EF7-5840-637C-C88895E1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B8F7FE0-8165-6895-E8A1-10F540057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DDFCEEC-92DF-D837-E309-4DC501F1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FB3BA5D-CA69-127C-B64E-DB2D9D41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9664E92-C94F-7AD4-CC1D-B6E4733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52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08D25D-999E-73D4-42A0-C4E8CA4F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649209-C5A1-6872-4582-D89C30D2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6FA727-08D1-C6E4-A226-440DAED4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C0F0D4C-96EC-B3BF-7870-5174D376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4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DA3C406-A78A-4639-5714-B1C14682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DBC1353-7111-0CF4-375F-5B8E5F1D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66712C4-3585-0E1D-9B85-4AA5ECE4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0FA2C0-0022-525A-F129-4BF647F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CB5FE-B772-B71B-EE0D-CDFF0D61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148C32-0468-9D0E-02F3-90B85CA0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6E8CB8-833B-A9A7-D7C4-D4DE68D1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125646-2754-F87A-65A1-E10EA01F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D2AFC7-F47F-14B9-3890-2F49158C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22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D6E71-601C-BD94-5703-0B89EB39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C30EF55-4E3A-CD9F-B2E4-1EB51C36F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A14BD96-72E3-27E7-7557-76202C34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6355451-0E8C-77C1-C712-3D225C48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A573A7-4545-5316-C6E1-51244256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DA01C02-8564-2EFE-6356-35DE8DB6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97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F583B3D-6669-B00B-958E-7F2E2F30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F68001-64D9-4F25-CE35-FCEC3F59A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8F049-CBE0-9318-0B35-FB6C59C5D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A16C-1D10-4009-8B4B-1B3C0951922B}" type="datetimeFigureOut">
              <a:rPr lang="hr-HR" smtClean="0"/>
              <a:t>6.10.2023.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4567EF-1097-3E8F-A26A-69707E77F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58853-B205-AC70-CBE7-E16AF2B3A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AE86-BB28-49B9-B768-AEF1D9EEC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2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6" name="Rectangle 619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E22E7BF6-A7B3-3077-3C3C-080B9CBAD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r>
              <a:rPr lang="hr-HR" sz="4400" dirty="0" err="1"/>
              <a:t>Princess</a:t>
            </a:r>
            <a:r>
              <a:rPr lang="hr-HR" sz="4400" dirty="0"/>
              <a:t> </a:t>
            </a:r>
            <a:r>
              <a:rPr lang="hr-HR" sz="4400" dirty="0" err="1"/>
              <a:t>Sumaya</a:t>
            </a:r>
            <a:r>
              <a:rPr lang="hr-HR" sz="4400" dirty="0"/>
              <a:t> University for Technology</a:t>
            </a:r>
            <a:br>
              <a:rPr lang="hr-HR" sz="4400" dirty="0"/>
            </a:br>
            <a:r>
              <a:rPr lang="hr-HR" sz="4400" dirty="0"/>
              <a:t>Amman, Jordan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9CD379-9B98-8E8F-F45F-D05AC0E21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r>
              <a:rPr lang="hr-HR" sz="2000" dirty="0"/>
              <a:t>prof. dr. sc. Renata Relja</a:t>
            </a:r>
          </a:p>
          <a:p>
            <a:r>
              <a:rPr lang="hr-HR" sz="2000" dirty="0"/>
              <a:t>v. pred. dr. sc. Helena Burić</a:t>
            </a:r>
          </a:p>
          <a:p>
            <a:r>
              <a:rPr lang="hr-HR" sz="2000" b="1" dirty="0"/>
              <a:t>27.5.- 4.6. 2023.</a:t>
            </a:r>
          </a:p>
        </p:txBody>
      </p:sp>
      <p:sp>
        <p:nvSpPr>
          <p:cNvPr id="6198" name="Rectangle 619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00" name="Rectangle 619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02" name="Rectangle 620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Princess Sumaya University for Technology — Tahhan and Bushnaq Architects">
            <a:extLst>
              <a:ext uri="{FF2B5EF4-FFF2-40B4-BE49-F238E27FC236}">
                <a16:creationId xmlns:a16="http://schemas.microsoft.com/office/drawing/2014/main" id="{E37F22A9-8502-3466-11C6-FDF8888BD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r="18113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2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339060-CCC3-375F-8DF9-A8AE7A3A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45" y="381464"/>
            <a:ext cx="3091607" cy="1655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b="1" dirty="0" err="1"/>
              <a:t>Ustroj</a:t>
            </a:r>
            <a:r>
              <a:rPr lang="en-US" sz="2400" b="1" dirty="0"/>
              <a:t> </a:t>
            </a:r>
            <a:r>
              <a:rPr lang="en-US" sz="2400" b="1" dirty="0" err="1"/>
              <a:t>institucije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1026" name="Picture 2" descr="About PSUT">
            <a:extLst>
              <a:ext uri="{FF2B5EF4-FFF2-40B4-BE49-F238E27FC236}">
                <a16:creationId xmlns:a16="http://schemas.microsoft.com/office/drawing/2014/main" id="{F848B8AF-8A73-C62E-1303-D36C73628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B309C6E-0EFC-9906-6EBB-E58E533D10B4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King Abdullah I School of Graduate Studies &amp; </a:t>
            </a:r>
            <a:r>
              <a:rPr lang="en-US" sz="2000" b="1"/>
              <a:t>Scientific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King Abdullah II School of </a:t>
            </a:r>
            <a:r>
              <a:rPr lang="en-US" sz="2000" b="1"/>
              <a:t>Engineering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King Hussein School for </a:t>
            </a:r>
            <a:r>
              <a:rPr lang="en-US" sz="2000" b="1"/>
              <a:t>Computing Sciences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King Talal School of Business Technology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Royal Scientific Society </a:t>
            </a:r>
          </a:p>
        </p:txBody>
      </p:sp>
      <p:sp>
        <p:nvSpPr>
          <p:cNvPr id="1050" name="Rectangle 104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7" name="Rectangle 515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A747F2-65BD-723A-6D70-2650B560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Staff Week </a:t>
            </a:r>
            <a:br>
              <a:rPr lang="hr-HR" sz="4000" dirty="0"/>
            </a:br>
            <a:r>
              <a:rPr lang="en-US" sz="4000" dirty="0"/>
              <a:t>May 29 –  June 02, 2023.   </a:t>
            </a:r>
          </a:p>
        </p:txBody>
      </p:sp>
      <p:pic>
        <p:nvPicPr>
          <p:cNvPr id="5122" name="Picture 2" descr="KIZILDENIZ - Princess Sumaya University for Technology">
            <a:extLst>
              <a:ext uri="{FF2B5EF4-FFF2-40B4-BE49-F238E27FC236}">
                <a16:creationId xmlns:a16="http://schemas.microsoft.com/office/drawing/2014/main" id="{2CD0CFD1-16DF-C672-B80C-87214D840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r="23510"/>
          <a:stretch/>
        </p:blipFill>
        <p:spPr bwMode="auto">
          <a:xfrm>
            <a:off x="1068130" y="1028701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Rezervirano mjesto sadržaja 2">
            <a:extLst>
              <a:ext uri="{FF2B5EF4-FFF2-40B4-BE49-F238E27FC236}">
                <a16:creationId xmlns:a16="http://schemas.microsoft.com/office/drawing/2014/main" id="{27F1B6B1-0B27-1F31-19D4-EAD2746E1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502" y="2405894"/>
            <a:ext cx="5754896" cy="30147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00" dirty="0"/>
              <a:t>Staff week </a:t>
            </a:r>
            <a:r>
              <a:rPr lang="en-US" sz="1100" dirty="0" err="1"/>
              <a:t>uključio</a:t>
            </a:r>
            <a:r>
              <a:rPr lang="en-US" sz="1100" dirty="0"/>
              <a:t> je </a:t>
            </a:r>
            <a:r>
              <a:rPr lang="en-US" sz="1100" dirty="0" err="1"/>
              <a:t>niz</a:t>
            </a:r>
            <a:r>
              <a:rPr lang="en-US" sz="1100" dirty="0"/>
              <a:t> </a:t>
            </a:r>
            <a:r>
              <a:rPr lang="en-US" sz="1100" dirty="0" err="1"/>
              <a:t>aktivnosti</a:t>
            </a:r>
            <a:r>
              <a:rPr lang="en-US" sz="1100" dirty="0"/>
              <a:t> :</a:t>
            </a:r>
          </a:p>
          <a:p>
            <a:r>
              <a:rPr lang="en-US" sz="1100" dirty="0"/>
              <a:t>Welcome note</a:t>
            </a:r>
            <a:r>
              <a:rPr lang="hr-HR" sz="1100" dirty="0"/>
              <a:t>:</a:t>
            </a:r>
            <a:r>
              <a:rPr lang="en-US" sz="1100" dirty="0"/>
              <a:t> by PSUT president  Professor </a:t>
            </a:r>
            <a:r>
              <a:rPr lang="en-US" sz="1100" dirty="0" err="1"/>
              <a:t>Wejdan</a:t>
            </a:r>
            <a:r>
              <a:rPr lang="en-US" sz="1100" dirty="0"/>
              <a:t> Abu </a:t>
            </a:r>
            <a:r>
              <a:rPr lang="en-US" sz="1100" dirty="0" err="1"/>
              <a:t>Elhaija</a:t>
            </a:r>
            <a:r>
              <a:rPr lang="hr-HR" sz="1100" dirty="0"/>
              <a:t>;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PSUT international involvement  Director of International Relation, Dr. Radhi </a:t>
            </a:r>
            <a:r>
              <a:rPr lang="en-US" sz="1100" dirty="0" err="1"/>
              <a:t>Hamadeen</a:t>
            </a:r>
            <a:r>
              <a:rPr lang="hr-HR" sz="1100" dirty="0"/>
              <a:t>;</a:t>
            </a:r>
            <a:r>
              <a:rPr lang="en-US" sz="1100" dirty="0"/>
              <a:t>  </a:t>
            </a:r>
          </a:p>
          <a:p>
            <a:pPr marL="0" indent="0">
              <a:buNone/>
            </a:pPr>
            <a:r>
              <a:rPr lang="en-US" sz="1100" dirty="0"/>
              <a:t>PSUT mobility programs and summer schools  ICM and Study abroad Coordinator, Professor Omar Bani Ahmad </a:t>
            </a:r>
          </a:p>
          <a:p>
            <a:r>
              <a:rPr lang="en-US" sz="1100" dirty="0"/>
              <a:t> Partner presentations  </a:t>
            </a:r>
          </a:p>
          <a:p>
            <a:r>
              <a:rPr lang="en-US" sz="1100" dirty="0"/>
              <a:t>Tour PSUT </a:t>
            </a:r>
          </a:p>
          <a:p>
            <a:r>
              <a:rPr lang="en-US" sz="1100" dirty="0"/>
              <a:t>Requested one‐to‐one meetings with PSUT staff  Lecture delivery for Teaching staff   </a:t>
            </a:r>
          </a:p>
          <a:p>
            <a:r>
              <a:rPr lang="en-US" sz="1100" dirty="0"/>
              <a:t>Social Dinner  </a:t>
            </a:r>
          </a:p>
        </p:txBody>
      </p:sp>
      <p:sp>
        <p:nvSpPr>
          <p:cNvPr id="5159" name="Rectangle 515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1" name="Rectangle 516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A747F2-65BD-723A-6D70-2650B560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Staff 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Staff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Week</a:t>
            </a:r>
            <a:b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May 29 –  June 02, 2023.   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9EA5688-1FB1-5848-58D8-4E28D7FF95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334540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0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6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AF484-4774-CEBC-6489-84C0BD66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Ostale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aktivnosti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sklopu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taff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week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5" name="Rectangle 206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6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07BDC8-A078-176D-D85F-17BC9F50A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Organizatori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sudionicima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organizirali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posjet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Roman city of Jerash ,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izlet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Petru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pustinju 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Wadi </a:t>
            </a:r>
            <a:r>
              <a:rPr lang="hr-HR" sz="2200" dirty="0">
                <a:solidFill>
                  <a:srgbClr val="FFFFFF"/>
                </a:solidFill>
              </a:rPr>
              <a:t>R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um </a:t>
            </a:r>
          </a:p>
        </p:txBody>
      </p:sp>
      <p:pic>
        <p:nvPicPr>
          <p:cNvPr id="2050" name="Picture 2" descr="Jerash travel - Lonely Planet | Jordan, Middle East">
            <a:extLst>
              <a:ext uri="{FF2B5EF4-FFF2-40B4-BE49-F238E27FC236}">
                <a16:creationId xmlns:a16="http://schemas.microsoft.com/office/drawing/2014/main" id="{B493AFB0-7B19-FA28-09B8-49B996B513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14174" b="-1"/>
          <a:stretch/>
        </p:blipFill>
        <p:spPr bwMode="auto">
          <a:xfrm>
            <a:off x="6573907" y="648476"/>
            <a:ext cx="5163022" cy="51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Guide to Petra, Jordan">
            <a:extLst>
              <a:ext uri="{FF2B5EF4-FFF2-40B4-BE49-F238E27FC236}">
                <a16:creationId xmlns:a16="http://schemas.microsoft.com/office/drawing/2014/main" id="{4351B5E1-ABA3-8769-5BE3-A9576005D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39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tra to Wadi Rum | Kandoo Adventures">
            <a:extLst>
              <a:ext uri="{FF2B5EF4-FFF2-40B4-BE49-F238E27FC236}">
                <a16:creationId xmlns:a16="http://schemas.microsoft.com/office/drawing/2014/main" id="{46181C47-8243-8AD1-4111-ABEED9538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" b="203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5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236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Princess Sumaya University for Technology Amman, Jordan </vt:lpstr>
      <vt:lpstr>Ustroj institucije      </vt:lpstr>
      <vt:lpstr>Staff Week  May 29 –  June 02, 2023.   </vt:lpstr>
      <vt:lpstr>Staff Staff Week  May 29 –  June 02, 2023.   </vt:lpstr>
      <vt:lpstr>Ostale aktivnosti u sklopu Staff week programa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Princess Sumaya University for Technology Amman, Jordan </dc:title>
  <dc:creator>Renata Relja</dc:creator>
  <cp:lastModifiedBy>Renata Relja</cp:lastModifiedBy>
  <cp:revision>8</cp:revision>
  <dcterms:created xsi:type="dcterms:W3CDTF">2023-10-06T07:41:44Z</dcterms:created>
  <dcterms:modified xsi:type="dcterms:W3CDTF">2023-10-06T08:56:13Z</dcterms:modified>
</cp:coreProperties>
</file>