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60" r:id="rId5"/>
    <p:sldId id="279" r:id="rId6"/>
    <p:sldId id="278" r:id="rId7"/>
    <p:sldId id="284" r:id="rId8"/>
    <p:sldId id="280" r:id="rId9"/>
    <p:sldId id="281" r:id="rId10"/>
    <p:sldId id="283" r:id="rId11"/>
    <p:sldId id="282" r:id="rId12"/>
    <p:sldId id="287" r:id="rId13"/>
    <p:sldId id="286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10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8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65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41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6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464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5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4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0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90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4AD8-B80D-4CD0-A703-5A425A64EB7E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C989D-C580-4E45-9093-D8733042DE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smus+ logo.jpg">
            <a:extLst>
              <a:ext uri="{FF2B5EF4-FFF2-40B4-BE49-F238E27FC236}">
                <a16:creationId xmlns:a16="http://schemas.microsoft.com/office/drawing/2014/main" id="{73D09111-E2FE-CB22-F10B-AA66E51B4ED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0408" y="86152"/>
            <a:ext cx="4289195" cy="782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73F0F-15D6-73C3-DA16-B9F9FBCB0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19" y="981325"/>
            <a:ext cx="1628649" cy="14159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1657C-A66D-8216-D8FC-443FB35C1F1B}"/>
              </a:ext>
            </a:extLst>
          </p:cNvPr>
          <p:cNvSpPr txBox="1"/>
          <p:nvPr/>
        </p:nvSpPr>
        <p:spPr>
          <a:xfrm>
            <a:off x="900260" y="2842259"/>
            <a:ext cx="7343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Realizacija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ERASMUS+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mobilnosti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za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nastavno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osoblje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na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800" b="1" i="1" dirty="0">
                <a:solidFill>
                  <a:schemeClr val="accent2">
                    <a:lumMod val="75000"/>
                  </a:schemeClr>
                </a:solidFill>
              </a:rPr>
              <a:t>ADA University 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u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Bakuu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Azerbajdžan</a:t>
            </a:r>
            <a:endParaRPr lang="en-GB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856DA-A0E9-B206-B87F-5DA188F35F60}"/>
              </a:ext>
            </a:extLst>
          </p:cNvPr>
          <p:cNvSpPr txBox="1"/>
          <p:nvPr/>
        </p:nvSpPr>
        <p:spPr>
          <a:xfrm>
            <a:off x="1763207" y="4676346"/>
            <a:ext cx="5203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   </a:t>
            </a:r>
            <a:r>
              <a:rPr lang="en-GB" sz="2400" dirty="0" err="1"/>
              <a:t>dr.</a:t>
            </a:r>
            <a:r>
              <a:rPr lang="en-GB" sz="2400" dirty="0"/>
              <a:t> sc. Helena Burić</a:t>
            </a:r>
          </a:p>
          <a:p>
            <a:pPr algn="ctr"/>
            <a:r>
              <a:rPr lang="en-GB" sz="2400" dirty="0"/>
              <a:t>  </a:t>
            </a:r>
            <a:r>
              <a:rPr lang="en-GB" sz="2400" dirty="0" err="1"/>
              <a:t>dr.</a:t>
            </a:r>
            <a:r>
              <a:rPr lang="en-GB" sz="2400" dirty="0"/>
              <a:t> sc. Renata Relja</a:t>
            </a:r>
          </a:p>
          <a:p>
            <a:pPr algn="ctr"/>
            <a:r>
              <a:rPr lang="en-GB" sz="2400" dirty="0" err="1"/>
              <a:t>dr.</a:t>
            </a:r>
            <a:r>
              <a:rPr lang="en-GB" sz="2400" dirty="0"/>
              <a:t> sc. Marita </a:t>
            </a:r>
            <a:r>
              <a:rPr lang="en-GB" sz="2400" dirty="0" err="1"/>
              <a:t>Brčić</a:t>
            </a:r>
            <a:r>
              <a:rPr lang="en-GB" sz="2400" dirty="0"/>
              <a:t> </a:t>
            </a:r>
            <a:r>
              <a:rPr lang="en-GB" sz="2400" dirty="0" err="1"/>
              <a:t>Kuljiš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6BF19-5D5A-6FDD-74FA-639FB5B5F69F}"/>
              </a:ext>
            </a:extLst>
          </p:cNvPr>
          <p:cNvSpPr txBox="1"/>
          <p:nvPr/>
        </p:nvSpPr>
        <p:spPr>
          <a:xfrm>
            <a:off x="2969991" y="6026103"/>
            <a:ext cx="3539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16. </a:t>
            </a:r>
            <a:r>
              <a:rPr lang="en-GB" dirty="0" err="1"/>
              <a:t>listopada</a:t>
            </a:r>
            <a:r>
              <a:rPr lang="en-GB" dirty="0"/>
              <a:t> – 20. </a:t>
            </a:r>
            <a:r>
              <a:rPr lang="en-GB"/>
              <a:t>listopada </a:t>
            </a:r>
            <a:r>
              <a:rPr lang="en-GB" dirty="0"/>
              <a:t>2023.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5D3E39-ECC0-1D1B-69DA-B0BD192D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434" y="868577"/>
            <a:ext cx="1942972" cy="141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97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uilding with a curved roof&#10;&#10;Description automatically generated">
            <a:extLst>
              <a:ext uri="{FF2B5EF4-FFF2-40B4-BE49-F238E27FC236}">
                <a16:creationId xmlns:a16="http://schemas.microsoft.com/office/drawing/2014/main" id="{94F10DBA-DA28-8474-6E05-34F68200C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" y="136964"/>
            <a:ext cx="8514735" cy="5811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08C03A-BFAF-DC81-FF6E-EC98454B181C}"/>
              </a:ext>
            </a:extLst>
          </p:cNvPr>
          <p:cNvSpPr txBox="1"/>
          <p:nvPr/>
        </p:nvSpPr>
        <p:spPr>
          <a:xfrm>
            <a:off x="334297" y="6105832"/>
            <a:ext cx="4119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Heydar Aliyev </a:t>
            </a:r>
            <a:r>
              <a:rPr lang="en-GB" dirty="0" err="1"/>
              <a:t>Center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548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umbrellas on a beach&#10;&#10;Description automatically generated">
            <a:extLst>
              <a:ext uri="{FF2B5EF4-FFF2-40B4-BE49-F238E27FC236}">
                <a16:creationId xmlns:a16="http://schemas.microsoft.com/office/drawing/2014/main" id="{87103B7B-6F24-031F-C4FD-894B7D0A8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108155"/>
            <a:ext cx="8770374" cy="6076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ABA866-ECF7-ADF6-BCDC-F1F26628AC5C}"/>
              </a:ext>
            </a:extLst>
          </p:cNvPr>
          <p:cNvSpPr txBox="1"/>
          <p:nvPr/>
        </p:nvSpPr>
        <p:spPr>
          <a:xfrm>
            <a:off x="226142" y="6312310"/>
            <a:ext cx="861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Plaža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Kaspijskom</a:t>
            </a:r>
            <a:r>
              <a:rPr lang="en-GB" dirty="0"/>
              <a:t> </a:t>
            </a:r>
            <a:r>
              <a:rPr lang="en-GB" dirty="0" err="1"/>
              <a:t>jezeru</a:t>
            </a:r>
            <a:r>
              <a:rPr lang="en-GB" dirty="0"/>
              <a:t>, </a:t>
            </a:r>
            <a:r>
              <a:rPr lang="en-GB" dirty="0" err="1"/>
              <a:t>kojeg</a:t>
            </a:r>
            <a:r>
              <a:rPr lang="en-GB" dirty="0"/>
              <a:t> </a:t>
            </a:r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veličine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saliniteta</a:t>
            </a:r>
            <a:r>
              <a:rPr lang="en-GB" dirty="0"/>
              <a:t> </a:t>
            </a:r>
            <a:r>
              <a:rPr lang="en-GB" dirty="0" err="1"/>
              <a:t>nazivaju</a:t>
            </a:r>
            <a:r>
              <a:rPr lang="en-GB" dirty="0"/>
              <a:t> </a:t>
            </a:r>
            <a:r>
              <a:rPr lang="en-GB" dirty="0" err="1"/>
              <a:t>Kaspijskim</a:t>
            </a:r>
            <a:r>
              <a:rPr lang="en-GB" dirty="0"/>
              <a:t> </a:t>
            </a:r>
            <a:r>
              <a:rPr lang="en-GB" dirty="0" err="1"/>
              <a:t>morem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40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tall buildings with lights&#10;&#10;Description automatically generated">
            <a:extLst>
              <a:ext uri="{FF2B5EF4-FFF2-40B4-BE49-F238E27FC236}">
                <a16:creationId xmlns:a16="http://schemas.microsoft.com/office/drawing/2014/main" id="{09A7C932-FEE9-4553-ED98-E4D6AFE1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0"/>
            <a:ext cx="8731045" cy="616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EE837-EE50-9A4F-F6EB-FE576A2D9175}"/>
              </a:ext>
            </a:extLst>
          </p:cNvPr>
          <p:cNvSpPr txBox="1"/>
          <p:nvPr/>
        </p:nvSpPr>
        <p:spPr>
          <a:xfrm>
            <a:off x="206477" y="6282813"/>
            <a:ext cx="463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Ikonični</a:t>
            </a:r>
            <a:r>
              <a:rPr lang="en-GB" dirty="0"/>
              <a:t> </a:t>
            </a:r>
            <a:r>
              <a:rPr lang="en-GB" dirty="0" err="1"/>
              <a:t>Plameni</a:t>
            </a:r>
            <a:r>
              <a:rPr lang="en-GB" dirty="0"/>
              <a:t> </a:t>
            </a:r>
            <a:r>
              <a:rPr lang="en-GB" dirty="0" err="1"/>
              <a:t>tornjevi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49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at night with lights&#10;&#10;Description automatically generated">
            <a:extLst>
              <a:ext uri="{FF2B5EF4-FFF2-40B4-BE49-F238E27FC236}">
                <a16:creationId xmlns:a16="http://schemas.microsoft.com/office/drawing/2014/main" id="{EED2241B-661C-A98F-F0C1-C15949A99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3" y="77970"/>
            <a:ext cx="8721213" cy="613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4114E-D8CC-F60C-D02E-E666772759EA}"/>
              </a:ext>
            </a:extLst>
          </p:cNvPr>
          <p:cNvSpPr txBox="1"/>
          <p:nvPr/>
        </p:nvSpPr>
        <p:spPr>
          <a:xfrm>
            <a:off x="211393" y="6341806"/>
            <a:ext cx="404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Noćna</a:t>
            </a:r>
            <a:r>
              <a:rPr lang="en-GB" dirty="0"/>
              <a:t> panorama </a:t>
            </a:r>
            <a:r>
              <a:rPr lang="en-GB" dirty="0" err="1"/>
              <a:t>Bakua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A9E554-25BD-B2D5-C53E-3A9659F50F36}"/>
              </a:ext>
            </a:extLst>
          </p:cNvPr>
          <p:cNvSpPr txBox="1"/>
          <p:nvPr/>
        </p:nvSpPr>
        <p:spPr>
          <a:xfrm>
            <a:off x="108155" y="186813"/>
            <a:ext cx="884903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Praktični</a:t>
            </a:r>
            <a:r>
              <a:rPr lang="en-GB" dirty="0"/>
              <a:t> </a:t>
            </a:r>
            <a:r>
              <a:rPr lang="en-GB" dirty="0" err="1"/>
              <a:t>savjeti</a:t>
            </a:r>
            <a:r>
              <a:rPr lang="en-GB" dirty="0"/>
              <a:t>:</a:t>
            </a:r>
          </a:p>
          <a:p>
            <a:endParaRPr lang="en-GB" dirty="0"/>
          </a:p>
          <a:p>
            <a:pPr algn="just"/>
            <a:r>
              <a:rPr lang="en-GB" dirty="0" err="1"/>
              <a:t>Sveučilište</a:t>
            </a:r>
            <a:r>
              <a:rPr lang="en-GB" dirty="0"/>
              <a:t> ADA </a:t>
            </a:r>
            <a:r>
              <a:rPr lang="en-GB" dirty="0" err="1"/>
              <a:t>nalazi</a:t>
            </a:r>
            <a:r>
              <a:rPr lang="en-GB" dirty="0"/>
              <a:t> se </a:t>
            </a:r>
            <a:r>
              <a:rPr lang="en-GB" dirty="0" err="1"/>
              <a:t>daleko</a:t>
            </a:r>
            <a:r>
              <a:rPr lang="en-GB" dirty="0"/>
              <a:t> od centra </a:t>
            </a:r>
            <a:r>
              <a:rPr lang="en-GB" dirty="0" err="1"/>
              <a:t>Bakua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unatoč</a:t>
            </a:r>
            <a:r>
              <a:rPr lang="en-GB" dirty="0"/>
              <a:t> </a:t>
            </a:r>
            <a:r>
              <a:rPr lang="en-GB" dirty="0" err="1"/>
              <a:t>tomu</a:t>
            </a:r>
            <a:r>
              <a:rPr lang="en-GB" dirty="0"/>
              <a:t> </a:t>
            </a:r>
            <a:r>
              <a:rPr lang="en-GB" dirty="0" err="1"/>
              <a:t>preporuka</a:t>
            </a:r>
            <a:r>
              <a:rPr lang="en-GB" dirty="0"/>
              <a:t> je </a:t>
            </a:r>
            <a:r>
              <a:rPr lang="en-GB" dirty="0" err="1"/>
              <a:t>uzeti</a:t>
            </a:r>
            <a:r>
              <a:rPr lang="en-GB" dirty="0"/>
              <a:t> </a:t>
            </a:r>
            <a:r>
              <a:rPr lang="en-GB" dirty="0" err="1"/>
              <a:t>smještaj</a:t>
            </a:r>
            <a:r>
              <a:rPr lang="en-GB" dirty="0"/>
              <a:t> u </a:t>
            </a:r>
            <a:r>
              <a:rPr lang="en-GB" dirty="0" err="1"/>
              <a:t>centru</a:t>
            </a:r>
            <a:r>
              <a:rPr lang="en-GB" dirty="0"/>
              <a:t> </a:t>
            </a:r>
            <a:r>
              <a:rPr lang="en-GB" dirty="0" err="1"/>
              <a:t>grada</a:t>
            </a:r>
            <a:r>
              <a:rPr lang="en-GB" dirty="0"/>
              <a:t>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vam </a:t>
            </a:r>
            <a:r>
              <a:rPr lang="en-GB" dirty="0" err="1"/>
              <a:t>na</a:t>
            </a:r>
            <a:r>
              <a:rPr lang="en-GB" dirty="0"/>
              <a:t> taj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dostupni</a:t>
            </a:r>
            <a:r>
              <a:rPr lang="en-GB" dirty="0"/>
              <a:t> </a:t>
            </a:r>
            <a:r>
              <a:rPr lang="en-GB" dirty="0" err="1"/>
              <a:t>svi</a:t>
            </a:r>
            <a:r>
              <a:rPr lang="en-GB" dirty="0"/>
              <a:t> </a:t>
            </a:r>
            <a:r>
              <a:rPr lang="en-GB" dirty="0" err="1"/>
              <a:t>najvažniji</a:t>
            </a:r>
            <a:r>
              <a:rPr lang="en-GB" dirty="0"/>
              <a:t> </a:t>
            </a:r>
            <a:r>
              <a:rPr lang="en-GB" dirty="0" err="1"/>
              <a:t>povijesni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kulturni</a:t>
            </a:r>
            <a:r>
              <a:rPr lang="en-GB" dirty="0"/>
              <a:t> </a:t>
            </a:r>
            <a:r>
              <a:rPr lang="en-GB" dirty="0" err="1"/>
              <a:t>lokaliteti</a:t>
            </a:r>
            <a:r>
              <a:rPr lang="en-GB" dirty="0"/>
              <a:t>, </a:t>
            </a:r>
            <a:r>
              <a:rPr lang="en-GB" dirty="0" err="1"/>
              <a:t>brojni</a:t>
            </a:r>
            <a:r>
              <a:rPr lang="en-GB" dirty="0"/>
              <a:t> </a:t>
            </a:r>
            <a:r>
              <a:rPr lang="en-GB" dirty="0" err="1"/>
              <a:t>muzeji</a:t>
            </a:r>
            <a:r>
              <a:rPr lang="en-GB" dirty="0"/>
              <a:t>, </a:t>
            </a:r>
            <a:r>
              <a:rPr lang="en-GB" dirty="0" err="1"/>
              <a:t>sakralni</a:t>
            </a:r>
            <a:r>
              <a:rPr lang="en-GB" dirty="0"/>
              <a:t> </a:t>
            </a:r>
            <a:r>
              <a:rPr lang="en-GB" dirty="0" err="1"/>
              <a:t>objekti</a:t>
            </a:r>
            <a:r>
              <a:rPr lang="en-GB" dirty="0"/>
              <a:t>, </a:t>
            </a:r>
            <a:r>
              <a:rPr lang="en-GB" dirty="0" err="1"/>
              <a:t>galerije</a:t>
            </a:r>
            <a:r>
              <a:rPr lang="en-GB" dirty="0"/>
              <a:t>, </a:t>
            </a:r>
            <a:r>
              <a:rPr lang="en-GB" dirty="0" err="1"/>
              <a:t>povijesne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moderne</a:t>
            </a:r>
            <a:r>
              <a:rPr lang="en-GB" dirty="0"/>
              <a:t> </a:t>
            </a:r>
            <a:r>
              <a:rPr lang="en-GB" dirty="0" err="1"/>
              <a:t>građevine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kupovni</a:t>
            </a:r>
            <a:r>
              <a:rPr lang="en-GB" dirty="0"/>
              <a:t> </a:t>
            </a:r>
            <a:r>
              <a:rPr lang="en-GB" dirty="0" err="1"/>
              <a:t>centri</a:t>
            </a:r>
            <a:r>
              <a:rPr lang="en-GB" dirty="0"/>
              <a:t>, </a:t>
            </a:r>
            <a:r>
              <a:rPr lang="en-GB" dirty="0" err="1"/>
              <a:t>trgovine</a:t>
            </a:r>
            <a:r>
              <a:rPr lang="en-GB" dirty="0"/>
              <a:t>, </a:t>
            </a:r>
            <a:r>
              <a:rPr lang="en-GB" dirty="0" err="1"/>
              <a:t>restorani</a:t>
            </a:r>
            <a:r>
              <a:rPr lang="en-GB" dirty="0"/>
              <a:t> </a:t>
            </a:r>
            <a:r>
              <a:rPr lang="en-GB" dirty="0" err="1"/>
              <a:t>itd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Javni</a:t>
            </a:r>
            <a:r>
              <a:rPr lang="en-GB" dirty="0"/>
              <a:t> je </a:t>
            </a:r>
            <a:r>
              <a:rPr lang="en-GB" dirty="0" err="1"/>
              <a:t>prijevoz</a:t>
            </a:r>
            <a:r>
              <a:rPr lang="en-GB" dirty="0"/>
              <a:t> u </a:t>
            </a:r>
            <a:r>
              <a:rPr lang="en-GB" dirty="0" err="1"/>
              <a:t>Bakuu</a:t>
            </a:r>
            <a:r>
              <a:rPr lang="en-GB" dirty="0"/>
              <a:t> </a:t>
            </a:r>
            <a:r>
              <a:rPr lang="en-GB" dirty="0" err="1"/>
              <a:t>prilično</a:t>
            </a:r>
            <a:r>
              <a:rPr lang="en-GB" dirty="0"/>
              <a:t> dobro </a:t>
            </a:r>
            <a:r>
              <a:rPr lang="en-GB" dirty="0" err="1"/>
              <a:t>organiziran</a:t>
            </a:r>
            <a:r>
              <a:rPr lang="en-GB" dirty="0"/>
              <a:t>, a </a:t>
            </a:r>
            <a:r>
              <a:rPr lang="en-GB" dirty="0" err="1"/>
              <a:t>uključuje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podzemnu</a:t>
            </a:r>
            <a:r>
              <a:rPr lang="en-GB" dirty="0"/>
              <a:t> </a:t>
            </a:r>
            <a:r>
              <a:rPr lang="en-GB" dirty="0" err="1"/>
              <a:t>željeznicu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spaja</a:t>
            </a:r>
            <a:r>
              <a:rPr lang="en-GB" dirty="0"/>
              <a:t> </a:t>
            </a:r>
            <a:r>
              <a:rPr lang="en-GB" dirty="0" err="1"/>
              <a:t>centar</a:t>
            </a:r>
            <a:r>
              <a:rPr lang="en-GB" dirty="0"/>
              <a:t> </a:t>
            </a:r>
            <a:r>
              <a:rPr lang="en-GB" dirty="0" err="1"/>
              <a:t>grada</a:t>
            </a:r>
            <a:r>
              <a:rPr lang="en-GB" dirty="0"/>
              <a:t> s </a:t>
            </a:r>
            <a:r>
              <a:rPr lang="en-GB" dirty="0" err="1"/>
              <a:t>najvažnijim</a:t>
            </a:r>
            <a:r>
              <a:rPr lang="en-GB" dirty="0"/>
              <a:t> </a:t>
            </a:r>
            <a:r>
              <a:rPr lang="en-GB" dirty="0" err="1"/>
              <a:t>točkama</a:t>
            </a:r>
            <a:r>
              <a:rPr lang="en-GB" dirty="0"/>
              <a:t> </a:t>
            </a:r>
            <a:r>
              <a:rPr lang="en-GB" dirty="0" err="1"/>
              <a:t>šireg</a:t>
            </a:r>
            <a:r>
              <a:rPr lang="en-GB" dirty="0"/>
              <a:t> </a:t>
            </a:r>
            <a:r>
              <a:rPr lang="en-GB" dirty="0" err="1"/>
              <a:t>gradskog</a:t>
            </a:r>
            <a:r>
              <a:rPr lang="en-GB" dirty="0"/>
              <a:t> </a:t>
            </a:r>
            <a:r>
              <a:rPr lang="en-GB" dirty="0" err="1"/>
              <a:t>područja</a:t>
            </a:r>
            <a:r>
              <a:rPr lang="en-GB" dirty="0"/>
              <a:t>. </a:t>
            </a:r>
            <a:r>
              <a:rPr lang="en-GB" dirty="0" err="1"/>
              <a:t>Cijene</a:t>
            </a:r>
            <a:r>
              <a:rPr lang="en-GB" dirty="0"/>
              <a:t> </a:t>
            </a:r>
            <a:r>
              <a:rPr lang="en-GB" dirty="0" err="1"/>
              <a:t>taksija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iznimno</a:t>
            </a:r>
            <a:r>
              <a:rPr lang="en-GB" dirty="0"/>
              <a:t> </a:t>
            </a:r>
            <a:r>
              <a:rPr lang="en-GB" dirty="0" err="1"/>
              <a:t>povoljne</a:t>
            </a:r>
            <a:r>
              <a:rPr lang="en-GB" dirty="0"/>
              <a:t>, </a:t>
            </a:r>
            <a:r>
              <a:rPr lang="en-GB" dirty="0" err="1"/>
              <a:t>čak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ako</a:t>
            </a:r>
            <a:r>
              <a:rPr lang="en-GB" dirty="0"/>
              <a:t> </a:t>
            </a:r>
            <a:r>
              <a:rPr lang="en-GB" dirty="0" err="1"/>
              <a:t>idete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veće</a:t>
            </a:r>
            <a:r>
              <a:rPr lang="en-GB" dirty="0"/>
              <a:t> </a:t>
            </a:r>
            <a:r>
              <a:rPr lang="en-GB" dirty="0" err="1"/>
              <a:t>udajenosti</a:t>
            </a:r>
            <a:r>
              <a:rPr lang="en-GB" dirty="0"/>
              <a:t>, a </a:t>
            </a:r>
            <a:r>
              <a:rPr lang="en-GB" dirty="0" err="1"/>
              <a:t>ako</a:t>
            </a:r>
            <a:r>
              <a:rPr lang="en-GB" dirty="0"/>
              <a:t> vas je </a:t>
            </a:r>
            <a:r>
              <a:rPr lang="en-GB" dirty="0" err="1"/>
              <a:t>više</a:t>
            </a:r>
            <a:r>
              <a:rPr lang="en-GB" dirty="0"/>
              <a:t>, </a:t>
            </a:r>
            <a:r>
              <a:rPr lang="en-GB" dirty="0" err="1"/>
              <a:t>taksiji</a:t>
            </a:r>
            <a:r>
              <a:rPr lang="en-GB" dirty="0"/>
              <a:t>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povoljniji</a:t>
            </a:r>
            <a:r>
              <a:rPr lang="en-GB" dirty="0"/>
              <a:t> </a:t>
            </a:r>
            <a:r>
              <a:rPr lang="en-GB" dirty="0" err="1"/>
              <a:t>čak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od </a:t>
            </a:r>
            <a:r>
              <a:rPr lang="en-GB" dirty="0" err="1"/>
              <a:t>javnog</a:t>
            </a:r>
            <a:r>
              <a:rPr lang="en-GB" dirty="0"/>
              <a:t> </a:t>
            </a:r>
            <a:r>
              <a:rPr lang="en-GB" dirty="0" err="1"/>
              <a:t>gradskog</a:t>
            </a:r>
            <a:r>
              <a:rPr lang="en-GB" dirty="0"/>
              <a:t> </a:t>
            </a:r>
            <a:r>
              <a:rPr lang="en-GB" dirty="0" err="1"/>
              <a:t>prijevoza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Cijene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u </a:t>
            </a:r>
            <a:r>
              <a:rPr lang="en-GB" dirty="0" err="1"/>
              <a:t>restoranima</a:t>
            </a:r>
            <a:r>
              <a:rPr lang="en-GB" dirty="0"/>
              <a:t> </a:t>
            </a:r>
            <a:r>
              <a:rPr lang="en-GB" dirty="0" err="1"/>
              <a:t>prilično</a:t>
            </a:r>
            <a:r>
              <a:rPr lang="en-GB" dirty="0"/>
              <a:t> </a:t>
            </a:r>
            <a:r>
              <a:rPr lang="en-GB" dirty="0" err="1"/>
              <a:t>povoljne</a:t>
            </a:r>
            <a:r>
              <a:rPr lang="en-GB" dirty="0"/>
              <a:t>, a </a:t>
            </a:r>
            <a:r>
              <a:rPr lang="en-GB" dirty="0" err="1"/>
              <a:t>zanimljivo</a:t>
            </a:r>
            <a:r>
              <a:rPr lang="en-GB" dirty="0"/>
              <a:t> je da u </a:t>
            </a:r>
            <a:r>
              <a:rPr lang="en-GB" dirty="0" err="1"/>
              <a:t>Bakuu</a:t>
            </a:r>
            <a:r>
              <a:rPr lang="en-GB" dirty="0"/>
              <a:t> </a:t>
            </a:r>
            <a:r>
              <a:rPr lang="en-GB" dirty="0" err="1"/>
              <a:t>gotovo</a:t>
            </a:r>
            <a:r>
              <a:rPr lang="en-GB" dirty="0"/>
              <a:t> pa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nema</a:t>
            </a:r>
            <a:r>
              <a:rPr lang="en-GB" dirty="0"/>
              <a:t> </a:t>
            </a:r>
            <a:r>
              <a:rPr lang="en-GB" dirty="0" err="1"/>
              <a:t>kafića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barova</a:t>
            </a:r>
            <a:r>
              <a:rPr lang="en-GB" dirty="0"/>
              <a:t>, gdje možete </a:t>
            </a:r>
            <a:r>
              <a:rPr lang="en-GB" dirty="0" err="1"/>
              <a:t>sjesti</a:t>
            </a:r>
            <a:r>
              <a:rPr lang="en-GB" dirty="0"/>
              <a:t> </a:t>
            </a:r>
            <a:r>
              <a:rPr lang="en-GB" dirty="0" err="1"/>
              <a:t>samo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kavu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piće</a:t>
            </a:r>
            <a:r>
              <a:rPr lang="en-GB" dirty="0"/>
              <a:t>, </a:t>
            </a:r>
            <a:r>
              <a:rPr lang="en-GB" dirty="0" err="1"/>
              <a:t>već</a:t>
            </a:r>
            <a:r>
              <a:rPr lang="en-GB" dirty="0"/>
              <a:t> </a:t>
            </a:r>
            <a:r>
              <a:rPr lang="en-GB" dirty="0" err="1"/>
              <a:t>više-manje</a:t>
            </a:r>
            <a:r>
              <a:rPr lang="en-GB" dirty="0"/>
              <a:t> </a:t>
            </a:r>
            <a:r>
              <a:rPr lang="en-GB" dirty="0" err="1"/>
              <a:t>svugdje</a:t>
            </a:r>
            <a:r>
              <a:rPr lang="en-GB" dirty="0"/>
              <a:t> </a:t>
            </a:r>
            <a:r>
              <a:rPr lang="en-GB" dirty="0" err="1"/>
              <a:t>očekuju</a:t>
            </a:r>
            <a:r>
              <a:rPr lang="en-GB" dirty="0"/>
              <a:t> da </a:t>
            </a:r>
            <a:r>
              <a:rPr lang="en-GB" dirty="0" err="1"/>
              <a:t>naručite</a:t>
            </a:r>
            <a:r>
              <a:rPr lang="en-GB" dirty="0"/>
              <a:t> </a:t>
            </a:r>
            <a:r>
              <a:rPr lang="en-GB" dirty="0" err="1"/>
              <a:t>nešto</a:t>
            </a:r>
            <a:r>
              <a:rPr lang="en-GB" dirty="0"/>
              <a:t> za </a:t>
            </a:r>
            <a:r>
              <a:rPr lang="en-GB" dirty="0" err="1"/>
              <a:t>jesti</a:t>
            </a:r>
            <a:r>
              <a:rPr lang="en-GB" dirty="0"/>
              <a:t>, </a:t>
            </a:r>
            <a:r>
              <a:rPr lang="en-GB" dirty="0" err="1"/>
              <a:t>što</a:t>
            </a:r>
            <a:r>
              <a:rPr lang="en-GB" dirty="0"/>
              <a:t> vam </a:t>
            </a:r>
            <a:r>
              <a:rPr lang="en-GB" dirty="0" err="1"/>
              <a:t>otvoreno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daju</a:t>
            </a:r>
            <a:r>
              <a:rPr lang="en-GB" dirty="0"/>
              <a:t> do </a:t>
            </a:r>
            <a:r>
              <a:rPr lang="en-GB" dirty="0" err="1"/>
              <a:t>znanja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/>
            <a:r>
              <a:rPr lang="en-GB" dirty="0" err="1"/>
              <a:t>Preporuka</a:t>
            </a:r>
            <a:r>
              <a:rPr lang="en-GB" dirty="0"/>
              <a:t> je </a:t>
            </a:r>
            <a:r>
              <a:rPr lang="en-GB" dirty="0" err="1"/>
              <a:t>odmah</a:t>
            </a:r>
            <a:r>
              <a:rPr lang="en-GB" dirty="0"/>
              <a:t> po </a:t>
            </a:r>
            <a:r>
              <a:rPr lang="en-GB" dirty="0" err="1"/>
              <a:t>dolasku</a:t>
            </a:r>
            <a:r>
              <a:rPr lang="en-GB" dirty="0"/>
              <a:t> </a:t>
            </a:r>
            <a:r>
              <a:rPr lang="en-GB" dirty="0" err="1"/>
              <a:t>kupiti</a:t>
            </a:r>
            <a:r>
              <a:rPr lang="en-GB" dirty="0"/>
              <a:t> </a:t>
            </a:r>
            <a:r>
              <a:rPr lang="en-GB" dirty="0" err="1"/>
              <a:t>telefonsku</a:t>
            </a:r>
            <a:r>
              <a:rPr lang="en-GB" dirty="0"/>
              <a:t> </a:t>
            </a:r>
            <a:r>
              <a:rPr lang="en-GB" dirty="0" err="1"/>
              <a:t>karticu</a:t>
            </a:r>
            <a:r>
              <a:rPr lang="en-GB" dirty="0"/>
              <a:t>. Na </a:t>
            </a:r>
            <a:r>
              <a:rPr lang="en-GB" dirty="0" err="1"/>
              <a:t>temelju</a:t>
            </a:r>
            <a:r>
              <a:rPr lang="en-GB" dirty="0"/>
              <a:t> </a:t>
            </a:r>
            <a:r>
              <a:rPr lang="en-GB" dirty="0" err="1"/>
              <a:t>našeg</a:t>
            </a:r>
            <a:r>
              <a:rPr lang="en-GB" dirty="0"/>
              <a:t> </a:t>
            </a:r>
            <a:r>
              <a:rPr lang="en-GB" dirty="0" err="1"/>
              <a:t>iskustva</a:t>
            </a:r>
            <a:r>
              <a:rPr lang="en-GB" dirty="0"/>
              <a:t>, za </a:t>
            </a:r>
            <a:r>
              <a:rPr lang="en-GB" dirty="0" err="1"/>
              <a:t>tjedan</a:t>
            </a:r>
            <a:r>
              <a:rPr lang="en-GB" dirty="0"/>
              <a:t> dana </a:t>
            </a:r>
            <a:r>
              <a:rPr lang="en-GB" dirty="0" err="1"/>
              <a:t>dovoljno</a:t>
            </a:r>
            <a:r>
              <a:rPr lang="en-GB" dirty="0"/>
              <a:t> je </a:t>
            </a:r>
            <a:r>
              <a:rPr lang="en-GB" dirty="0" err="1"/>
              <a:t>kupiti</a:t>
            </a:r>
            <a:r>
              <a:rPr lang="en-GB" dirty="0"/>
              <a:t> SIM </a:t>
            </a:r>
            <a:r>
              <a:rPr lang="en-GB" dirty="0" err="1"/>
              <a:t>karticu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šest</a:t>
            </a:r>
            <a:r>
              <a:rPr lang="en-GB" dirty="0"/>
              <a:t> GB </a:t>
            </a:r>
            <a:r>
              <a:rPr lang="en-GB" dirty="0" err="1"/>
              <a:t>interneta</a:t>
            </a:r>
            <a:r>
              <a:rPr lang="en-GB" dirty="0"/>
              <a:t>, a </a:t>
            </a:r>
            <a:r>
              <a:rPr lang="en-GB" dirty="0" err="1"/>
              <a:t>zatim</a:t>
            </a:r>
            <a:r>
              <a:rPr lang="en-GB" dirty="0"/>
              <a:t> za </a:t>
            </a:r>
            <a:r>
              <a:rPr lang="en-GB" dirty="0" err="1"/>
              <a:t>pozive</a:t>
            </a:r>
            <a:r>
              <a:rPr lang="en-GB" dirty="0"/>
              <a:t>, </a:t>
            </a:r>
            <a:r>
              <a:rPr lang="en-GB" dirty="0" err="1"/>
              <a:t>poruke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ostale</a:t>
            </a:r>
            <a:r>
              <a:rPr lang="en-GB" dirty="0"/>
              <a:t> </a:t>
            </a:r>
            <a:r>
              <a:rPr lang="en-GB" dirty="0" err="1"/>
              <a:t>potrebe</a:t>
            </a:r>
            <a:r>
              <a:rPr lang="en-GB" dirty="0"/>
              <a:t> </a:t>
            </a:r>
            <a:r>
              <a:rPr lang="en-GB" dirty="0" err="1"/>
              <a:t>jednostavno</a:t>
            </a:r>
            <a:r>
              <a:rPr lang="en-GB" dirty="0"/>
              <a:t> </a:t>
            </a:r>
            <a:r>
              <a:rPr lang="en-GB" dirty="0" err="1"/>
              <a:t>upotrebljavati</a:t>
            </a:r>
            <a:r>
              <a:rPr lang="en-GB" dirty="0"/>
              <a:t> WhatsApp. </a:t>
            </a:r>
            <a:r>
              <a:rPr lang="en-GB" dirty="0" err="1"/>
              <a:t>Telefonske</a:t>
            </a:r>
            <a:r>
              <a:rPr lang="en-GB" dirty="0"/>
              <a:t> </a:t>
            </a:r>
            <a:r>
              <a:rPr lang="en-GB" dirty="0" err="1"/>
              <a:t>poslovnice</a:t>
            </a:r>
            <a:r>
              <a:rPr lang="en-GB" dirty="0"/>
              <a:t> je </a:t>
            </a:r>
            <a:r>
              <a:rPr lang="en-GB" dirty="0" err="1"/>
              <a:t>lako</a:t>
            </a:r>
            <a:r>
              <a:rPr lang="en-GB" dirty="0"/>
              <a:t> </a:t>
            </a:r>
            <a:r>
              <a:rPr lang="en-GB" dirty="0" err="1"/>
              <a:t>pronaći</a:t>
            </a:r>
            <a:r>
              <a:rPr lang="en-GB" dirty="0"/>
              <a:t>, a </a:t>
            </a:r>
            <a:r>
              <a:rPr lang="en-GB" dirty="0" err="1"/>
              <a:t>preporuka</a:t>
            </a:r>
            <a:r>
              <a:rPr lang="en-GB" dirty="0"/>
              <a:t> je da SIM </a:t>
            </a:r>
            <a:r>
              <a:rPr lang="en-GB" dirty="0" err="1"/>
              <a:t>karticu</a:t>
            </a:r>
            <a:r>
              <a:rPr lang="en-GB" dirty="0"/>
              <a:t> </a:t>
            </a:r>
            <a:r>
              <a:rPr lang="en-GB" dirty="0" err="1"/>
              <a:t>kupite</a:t>
            </a:r>
            <a:r>
              <a:rPr lang="en-GB" dirty="0"/>
              <a:t> u </a:t>
            </a:r>
            <a:r>
              <a:rPr lang="en-GB" dirty="0" err="1"/>
              <a:t>poslovnici</a:t>
            </a:r>
            <a:r>
              <a:rPr lang="en-GB" dirty="0"/>
              <a:t> </a:t>
            </a:r>
            <a:r>
              <a:rPr lang="en-GB" dirty="0" err="1"/>
              <a:t>Azercella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Bakcella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28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7A81C3-6FF6-687F-AB39-C30B5731C8F1}"/>
              </a:ext>
            </a:extLst>
          </p:cNvPr>
          <p:cNvSpPr txBox="1"/>
          <p:nvPr/>
        </p:nvSpPr>
        <p:spPr>
          <a:xfrm>
            <a:off x="157316" y="58307"/>
            <a:ext cx="733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ADA University</a:t>
            </a:r>
          </a:p>
          <a:p>
            <a:r>
              <a:rPr lang="en-GB" dirty="0"/>
              <a:t>     https://www.ada.edu.az/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F84C04-95B2-3964-24FC-A6CAB07158ED}"/>
              </a:ext>
            </a:extLst>
          </p:cNvPr>
          <p:cNvSpPr txBox="1"/>
          <p:nvPr/>
        </p:nvSpPr>
        <p:spPr>
          <a:xfrm>
            <a:off x="452285" y="5740794"/>
            <a:ext cx="540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ADRESA:</a:t>
            </a:r>
          </a:p>
          <a:p>
            <a:r>
              <a:rPr lang="nb-NO" dirty="0"/>
              <a:t>Ahmadbey Aghaoghlu str. 61, Baku, Azerbaijan, AZ1008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0CB15-9F8E-0F68-3187-682632405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5" y="894735"/>
            <a:ext cx="8180438" cy="48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E1F6B-511E-2734-F45F-B9A7F050F086}"/>
              </a:ext>
            </a:extLst>
          </p:cNvPr>
          <p:cNvSpPr txBox="1"/>
          <p:nvPr/>
        </p:nvSpPr>
        <p:spPr>
          <a:xfrm>
            <a:off x="44245" y="0"/>
            <a:ext cx="905551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0" i="0" dirty="0">
                <a:solidFill>
                  <a:srgbClr val="333333"/>
                </a:solidFill>
                <a:effectLst/>
                <a:latin typeface="dinpro"/>
              </a:rPr>
              <a:t>SVEUČILIŠTE ADA</a:t>
            </a:r>
          </a:p>
          <a:p>
            <a:pPr algn="just"/>
            <a:endParaRPr lang="en-GB" b="0" i="0" dirty="0">
              <a:solidFill>
                <a:srgbClr val="333333"/>
              </a:solidFill>
              <a:effectLst/>
              <a:latin typeface="dinpro"/>
            </a:endParaRPr>
          </a:p>
          <a:p>
            <a:pPr algn="just"/>
            <a:r>
              <a:rPr lang="en-GB" dirty="0" err="1">
                <a:solidFill>
                  <a:srgbClr val="333333"/>
                </a:solidFill>
                <a:latin typeface="dinpro"/>
              </a:rPr>
              <a:t>Sveučilište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ADA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osnovano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je 2014. godine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uz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pokroviteljstvo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samoga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predsjednika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Republike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Azerbajdžan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–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Ilhama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Aliyeva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, a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nastalo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je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spajanjem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Azerbajdžanske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diplomatske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akademije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i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Informacisjko-tehnološkog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sveučilišta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.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Sveučilište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ADA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državno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je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sveučilište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koje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nudi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brojne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preddiplomske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i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diplomske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studijske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programe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, a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velik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naglasak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stavlja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i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na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znanstveni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i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</a:t>
            </a:r>
            <a:r>
              <a:rPr lang="en-GB" dirty="0" err="1">
                <a:solidFill>
                  <a:srgbClr val="333333"/>
                </a:solidFill>
                <a:latin typeface="dinpro"/>
              </a:rPr>
              <a:t>istraživački</a:t>
            </a:r>
            <a:r>
              <a:rPr lang="en-GB" dirty="0">
                <a:solidFill>
                  <a:srgbClr val="333333"/>
                </a:solidFill>
                <a:latin typeface="dinpro"/>
              </a:rPr>
              <a:t> rad.</a:t>
            </a:r>
            <a:br>
              <a:rPr lang="en-GB" dirty="0"/>
            </a:br>
            <a:endParaRPr lang="en-GB" dirty="0"/>
          </a:p>
          <a:p>
            <a:pPr algn="just"/>
            <a:r>
              <a:rPr lang="en-GB" dirty="0"/>
              <a:t>Danas </a:t>
            </a:r>
            <a:r>
              <a:rPr lang="en-GB" dirty="0" err="1"/>
              <a:t>broji</a:t>
            </a:r>
            <a:r>
              <a:rPr lang="en-GB" dirty="0"/>
              <a:t> </a:t>
            </a:r>
            <a:r>
              <a:rPr lang="en-GB" dirty="0" err="1"/>
              <a:t>gotovo</a:t>
            </a:r>
            <a:r>
              <a:rPr lang="en-GB" dirty="0"/>
              <a:t> 4000 </a:t>
            </a:r>
            <a:r>
              <a:rPr lang="en-GB" dirty="0" err="1"/>
              <a:t>studenata</a:t>
            </a:r>
            <a:r>
              <a:rPr lang="en-GB" dirty="0"/>
              <a:t>, od </a:t>
            </a:r>
            <a:r>
              <a:rPr lang="en-GB" dirty="0" err="1"/>
              <a:t>čega</a:t>
            </a:r>
            <a:r>
              <a:rPr lang="en-GB" dirty="0"/>
              <a:t> </a:t>
            </a:r>
            <a:r>
              <a:rPr lang="en-GB" dirty="0" err="1"/>
              <a:t>ih</a:t>
            </a:r>
            <a:r>
              <a:rPr lang="en-GB" dirty="0"/>
              <a:t> je </a:t>
            </a:r>
            <a:r>
              <a:rPr lang="en-GB" dirty="0" err="1"/>
              <a:t>oko</a:t>
            </a:r>
            <a:r>
              <a:rPr lang="en-GB" dirty="0"/>
              <a:t> 85 %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prediplomskim</a:t>
            </a:r>
            <a:r>
              <a:rPr lang="en-GB" dirty="0"/>
              <a:t>, a </a:t>
            </a:r>
            <a:r>
              <a:rPr lang="en-GB" dirty="0" err="1"/>
              <a:t>oko</a:t>
            </a:r>
            <a:r>
              <a:rPr lang="en-GB" dirty="0"/>
              <a:t> 15 %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diplomskim</a:t>
            </a:r>
            <a:r>
              <a:rPr lang="en-GB" dirty="0"/>
              <a:t> </a:t>
            </a:r>
            <a:r>
              <a:rPr lang="en-GB" dirty="0" err="1"/>
              <a:t>studijima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r>
              <a:rPr lang="en-GB" dirty="0"/>
              <a:t>STUDIJSKI PROGRAMI:</a:t>
            </a:r>
          </a:p>
          <a:p>
            <a:br>
              <a:rPr lang="en-GB" dirty="0"/>
            </a:br>
            <a:r>
              <a:rPr lang="en-GB" dirty="0"/>
              <a:t>School of Public and International Affairs</a:t>
            </a:r>
          </a:p>
          <a:p>
            <a:pPr algn="just"/>
            <a:r>
              <a:rPr lang="en-GB" dirty="0"/>
              <a:t>School of Business</a:t>
            </a:r>
          </a:p>
          <a:p>
            <a:pPr algn="just"/>
            <a:r>
              <a:rPr lang="en-GB" dirty="0"/>
              <a:t>School of Education</a:t>
            </a:r>
          </a:p>
          <a:p>
            <a:pPr algn="just"/>
            <a:r>
              <a:rPr lang="en-GB" dirty="0"/>
              <a:t>School of IT and Engineering</a:t>
            </a:r>
          </a:p>
          <a:p>
            <a:pPr algn="just"/>
            <a:r>
              <a:rPr lang="en-GB" dirty="0"/>
              <a:t>School of Law</a:t>
            </a:r>
          </a:p>
          <a:p>
            <a:pPr algn="just"/>
            <a:r>
              <a:rPr lang="en-GB" dirty="0"/>
              <a:t>School of Agricultural and Food Sciences</a:t>
            </a:r>
          </a:p>
        </p:txBody>
      </p:sp>
    </p:spTree>
    <p:extLst>
      <p:ext uri="{BB962C8B-B14F-4D97-AF65-F5344CB8AC3E}">
        <p14:creationId xmlns:p14="http://schemas.microsoft.com/office/powerpoint/2010/main" val="1697341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8051A-CA00-6E78-D55A-4D2A0FAE86B6}"/>
              </a:ext>
            </a:extLst>
          </p:cNvPr>
          <p:cNvSpPr txBox="1"/>
          <p:nvPr/>
        </p:nvSpPr>
        <p:spPr>
          <a:xfrm>
            <a:off x="127819" y="88490"/>
            <a:ext cx="884903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 err="1"/>
              <a:t>Domaćini</a:t>
            </a:r>
            <a:endParaRPr lang="en-GB" sz="1800" b="1" dirty="0"/>
          </a:p>
          <a:p>
            <a:pPr marL="0" indent="0">
              <a:lnSpc>
                <a:spcPct val="100000"/>
              </a:lnSpc>
              <a:buNone/>
            </a:pPr>
            <a:endParaRPr lang="en-GB" sz="18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 err="1"/>
              <a:t>Kolegice</a:t>
            </a:r>
            <a:r>
              <a:rPr lang="en-GB" dirty="0"/>
              <a:t> iz </a:t>
            </a:r>
            <a:r>
              <a:rPr lang="en-GB" dirty="0" err="1"/>
              <a:t>Ureda</a:t>
            </a:r>
            <a:r>
              <a:rPr lang="en-GB" dirty="0"/>
              <a:t> za </a:t>
            </a:r>
            <a:r>
              <a:rPr lang="en-GB" dirty="0" err="1"/>
              <a:t>međunarodnu</a:t>
            </a:r>
            <a:r>
              <a:rPr lang="en-GB" dirty="0"/>
              <a:t> </a:t>
            </a:r>
            <a:r>
              <a:rPr lang="en-GB" dirty="0" err="1"/>
              <a:t>suradnju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ADA: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800" b="1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Ms. </a:t>
            </a:r>
            <a:r>
              <a:rPr lang="en-GB" sz="1800" dirty="0" err="1"/>
              <a:t>Gunel</a:t>
            </a:r>
            <a:r>
              <a:rPr lang="en-GB" sz="1800" dirty="0"/>
              <a:t> </a:t>
            </a:r>
            <a:r>
              <a:rPr lang="en-GB" sz="1800" dirty="0" err="1"/>
              <a:t>Mirzazada</a:t>
            </a:r>
            <a:endParaRPr lang="en-GB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Ms. Kamala </a:t>
            </a:r>
            <a:r>
              <a:rPr lang="en-GB" dirty="0" err="1"/>
              <a:t>Omarova</a:t>
            </a: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800" dirty="0"/>
              <a:t>Ms. Fidan </a:t>
            </a:r>
            <a:r>
              <a:rPr lang="en-GB" sz="1800" dirty="0" err="1"/>
              <a:t>Mehdiyeva-Musayeva</a:t>
            </a:r>
            <a:endParaRPr lang="en-GB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Ms. </a:t>
            </a:r>
            <a:r>
              <a:rPr lang="en-GB" dirty="0" err="1"/>
              <a:t>Nazakat</a:t>
            </a:r>
            <a:r>
              <a:rPr lang="en-GB" dirty="0"/>
              <a:t> </a:t>
            </a:r>
            <a:r>
              <a:rPr lang="en-GB" dirty="0" err="1"/>
              <a:t>Hasanova</a:t>
            </a:r>
            <a:endParaRPr lang="en-GB" sz="1800" dirty="0"/>
          </a:p>
          <a:p>
            <a:pPr marL="0" indent="0">
              <a:lnSpc>
                <a:spcPct val="100000"/>
              </a:lnSpc>
              <a:buNone/>
            </a:pPr>
            <a:endParaRPr lang="en-GB" sz="1800" dirty="0"/>
          </a:p>
          <a:p>
            <a:pPr marL="0" indent="0">
              <a:lnSpc>
                <a:spcPct val="100000"/>
              </a:lnSpc>
              <a:buNone/>
            </a:pP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r>
              <a:rPr lang="hr-HR" sz="1800" b="1" dirty="0"/>
              <a:t>Aktivnosti:</a:t>
            </a:r>
            <a:endParaRPr lang="en-GB" sz="1800" b="1" dirty="0"/>
          </a:p>
          <a:p>
            <a:pPr marL="0" indent="0">
              <a:lnSpc>
                <a:spcPct val="100000"/>
              </a:lnSpc>
              <a:buNone/>
            </a:pPr>
            <a:endParaRPr lang="hr-HR" sz="1800" b="1" dirty="0"/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r>
              <a:rPr lang="en-GB" dirty="0" err="1"/>
              <a:t>Sudjelovale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u </a:t>
            </a:r>
            <a:r>
              <a:rPr lang="en-GB" dirty="0" err="1"/>
              <a:t>nizu</a:t>
            </a:r>
            <a:r>
              <a:rPr lang="en-GB" dirty="0"/>
              <a:t> </a:t>
            </a:r>
            <a:r>
              <a:rPr lang="en-GB" dirty="0" err="1"/>
              <a:t>radnih</a:t>
            </a:r>
            <a:r>
              <a:rPr lang="en-GB" dirty="0"/>
              <a:t> </a:t>
            </a:r>
            <a:r>
              <a:rPr lang="en-GB" dirty="0" err="1"/>
              <a:t>sastanaka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kojima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razmijenile</a:t>
            </a:r>
            <a:r>
              <a:rPr lang="en-GB" dirty="0"/>
              <a:t> </a:t>
            </a:r>
            <a:r>
              <a:rPr lang="en-GB" dirty="0" err="1"/>
              <a:t>profesionalna</a:t>
            </a:r>
            <a:r>
              <a:rPr lang="en-GB" dirty="0"/>
              <a:t> </a:t>
            </a:r>
            <a:r>
              <a:rPr lang="en-GB" dirty="0" err="1"/>
              <a:t>iskustva</a:t>
            </a:r>
            <a:r>
              <a:rPr lang="en-GB" dirty="0"/>
              <a:t> s </a:t>
            </a:r>
            <a:r>
              <a:rPr lang="en-GB" dirty="0" err="1"/>
              <a:t>azerbajdžanskim</a:t>
            </a:r>
            <a:r>
              <a:rPr lang="en-GB" dirty="0"/>
              <a:t> </a:t>
            </a:r>
            <a:r>
              <a:rPr lang="en-GB" dirty="0" err="1"/>
              <a:t>kolegicama</a:t>
            </a:r>
            <a:r>
              <a:rPr lang="en-GB" dirty="0"/>
              <a:t>, </a:t>
            </a:r>
            <a:r>
              <a:rPr lang="en-GB" dirty="0" err="1"/>
              <a:t>predstavile</a:t>
            </a:r>
            <a:r>
              <a:rPr lang="en-GB" dirty="0"/>
              <a:t> </a:t>
            </a:r>
            <a:r>
              <a:rPr lang="en-GB" dirty="0" err="1"/>
              <a:t>Sveučilište</a:t>
            </a:r>
            <a:r>
              <a:rPr lang="en-GB" dirty="0"/>
              <a:t> u </a:t>
            </a:r>
            <a:r>
              <a:rPr lang="en-GB" dirty="0" err="1"/>
              <a:t>Splitu</a:t>
            </a:r>
            <a:r>
              <a:rPr lang="en-GB" dirty="0"/>
              <a:t> te se </a:t>
            </a:r>
            <a:r>
              <a:rPr lang="en-GB" dirty="0" err="1"/>
              <a:t>upoznale</a:t>
            </a:r>
            <a:r>
              <a:rPr lang="en-GB" dirty="0"/>
              <a:t> s </a:t>
            </a:r>
            <a:r>
              <a:rPr lang="en-GB" dirty="0" err="1"/>
              <a:t>različitim</a:t>
            </a:r>
            <a:r>
              <a:rPr lang="en-GB" dirty="0"/>
              <a:t> </a:t>
            </a:r>
            <a:r>
              <a:rPr lang="en-GB" dirty="0" err="1"/>
              <a:t>aspektima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ADA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azerbajdžanske</a:t>
            </a:r>
            <a:r>
              <a:rPr lang="en-GB" dirty="0"/>
              <a:t> </a:t>
            </a:r>
            <a:r>
              <a:rPr lang="en-GB" dirty="0" err="1"/>
              <a:t>kulture</a:t>
            </a:r>
            <a:r>
              <a:rPr lang="en-GB" dirty="0"/>
              <a:t> </a:t>
            </a:r>
            <a:r>
              <a:rPr lang="en-GB" dirty="0" err="1"/>
              <a:t>općenito</a:t>
            </a:r>
            <a:r>
              <a:rPr lang="en-GB" dirty="0"/>
              <a:t>. </a:t>
            </a:r>
            <a:r>
              <a:rPr lang="en-GB" dirty="0" err="1"/>
              <a:t>Razmotrene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mogućnosti</a:t>
            </a:r>
            <a:r>
              <a:rPr lang="en-GB" dirty="0"/>
              <a:t>  </a:t>
            </a:r>
            <a:r>
              <a:rPr lang="en-GB" dirty="0" err="1"/>
              <a:t>buduće</a:t>
            </a:r>
            <a:r>
              <a:rPr lang="en-GB" dirty="0"/>
              <a:t> </a:t>
            </a:r>
            <a:r>
              <a:rPr lang="en-GB" dirty="0" err="1"/>
              <a:t>suradnje</a:t>
            </a:r>
            <a:r>
              <a:rPr lang="en-GB" dirty="0"/>
              <a:t> u </a:t>
            </a:r>
            <a:r>
              <a:rPr lang="en-GB" dirty="0" err="1"/>
              <a:t>obliku</a:t>
            </a:r>
            <a:r>
              <a:rPr lang="en-GB" dirty="0"/>
              <a:t> </a:t>
            </a:r>
            <a:r>
              <a:rPr lang="en-GB" dirty="0" err="1"/>
              <a:t>znanstvenih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istraživačkih</a:t>
            </a:r>
            <a:r>
              <a:rPr lang="en-GB" dirty="0"/>
              <a:t> </a:t>
            </a:r>
            <a:r>
              <a:rPr lang="en-GB" dirty="0" err="1"/>
              <a:t>projekata</a:t>
            </a:r>
            <a:r>
              <a:rPr lang="en-GB" dirty="0"/>
              <a:t> te </a:t>
            </a:r>
            <a:r>
              <a:rPr lang="en-GB" dirty="0" err="1"/>
              <a:t>nastavka</a:t>
            </a:r>
            <a:r>
              <a:rPr lang="en-GB" dirty="0"/>
              <a:t> </a:t>
            </a:r>
            <a:r>
              <a:rPr lang="en-GB" dirty="0" err="1"/>
              <a:t>suradnje</a:t>
            </a:r>
            <a:r>
              <a:rPr lang="en-GB" dirty="0"/>
              <a:t>, </a:t>
            </a:r>
            <a:r>
              <a:rPr lang="en-GB" dirty="0" err="1"/>
              <a:t>posebice</a:t>
            </a:r>
            <a:r>
              <a:rPr lang="en-GB" dirty="0"/>
              <a:t> u </a:t>
            </a:r>
            <a:r>
              <a:rPr lang="en-GB" dirty="0" err="1"/>
              <a:t>okviru</a:t>
            </a:r>
            <a:r>
              <a:rPr lang="en-GB" dirty="0"/>
              <a:t> ERASMUS+ </a:t>
            </a:r>
            <a:r>
              <a:rPr lang="en-GB" dirty="0" err="1"/>
              <a:t>programa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mobilnosti</a:t>
            </a:r>
            <a:r>
              <a:rPr lang="en-GB" dirty="0"/>
              <a:t> </a:t>
            </a:r>
            <a:r>
              <a:rPr lang="en-GB" dirty="0" err="1"/>
              <a:t>studenata</a:t>
            </a:r>
            <a:r>
              <a:rPr lang="en-GB" dirty="0"/>
              <a:t> te </a:t>
            </a:r>
            <a:r>
              <a:rPr lang="en-GB" dirty="0" err="1"/>
              <a:t>nastavnoga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nenastavnoga</a:t>
            </a:r>
            <a:r>
              <a:rPr lang="en-GB" dirty="0"/>
              <a:t> </a:t>
            </a:r>
            <a:r>
              <a:rPr lang="en-GB" dirty="0" err="1"/>
              <a:t>osoblja</a:t>
            </a:r>
            <a:r>
              <a:rPr lang="en-GB" dirty="0"/>
              <a:t>.</a:t>
            </a:r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endParaRPr lang="en-GB" dirty="0"/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r>
              <a:rPr lang="en-GB" dirty="0" err="1"/>
              <a:t>Boravak</a:t>
            </a:r>
            <a:r>
              <a:rPr lang="en-GB" dirty="0"/>
              <a:t> u </a:t>
            </a:r>
            <a:r>
              <a:rPr lang="en-GB" dirty="0" err="1"/>
              <a:t>Bakuu</a:t>
            </a:r>
            <a:r>
              <a:rPr lang="en-GB" dirty="0"/>
              <a:t> </a:t>
            </a:r>
            <a:r>
              <a:rPr lang="en-GB" dirty="0" err="1"/>
              <a:t>sastojao</a:t>
            </a:r>
            <a:r>
              <a:rPr lang="en-GB" dirty="0"/>
              <a:t> se </a:t>
            </a:r>
            <a:r>
              <a:rPr lang="en-GB" dirty="0" err="1"/>
              <a:t>dakle</a:t>
            </a:r>
            <a:r>
              <a:rPr lang="en-GB" dirty="0"/>
              <a:t> od </a:t>
            </a:r>
            <a:r>
              <a:rPr lang="en-GB" dirty="0" err="1"/>
              <a:t>radnoga</a:t>
            </a:r>
            <a:r>
              <a:rPr lang="en-GB" dirty="0"/>
              <a:t> </a:t>
            </a:r>
            <a:r>
              <a:rPr lang="en-GB" dirty="0" err="1"/>
              <a:t>dijela</a:t>
            </a:r>
            <a:r>
              <a:rPr lang="en-GB" dirty="0"/>
              <a:t>, </a:t>
            </a:r>
            <a:r>
              <a:rPr lang="en-GB" dirty="0" err="1"/>
              <a:t>tijekom</a:t>
            </a:r>
            <a:r>
              <a:rPr lang="en-GB" dirty="0"/>
              <a:t> </a:t>
            </a:r>
            <a:r>
              <a:rPr lang="en-GB" dirty="0" err="1"/>
              <a:t>kojega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detaljnije</a:t>
            </a:r>
            <a:r>
              <a:rPr lang="en-GB" dirty="0"/>
              <a:t> </a:t>
            </a:r>
            <a:r>
              <a:rPr lang="en-GB" dirty="0" err="1"/>
              <a:t>upoznale</a:t>
            </a:r>
            <a:r>
              <a:rPr lang="en-GB" dirty="0"/>
              <a:t> </a:t>
            </a:r>
            <a:r>
              <a:rPr lang="en-GB" dirty="0" err="1"/>
              <a:t>studijske</a:t>
            </a:r>
            <a:r>
              <a:rPr lang="en-GB" dirty="0"/>
              <a:t> </a:t>
            </a:r>
            <a:r>
              <a:rPr lang="en-GB" dirty="0" err="1"/>
              <a:t>programe</a:t>
            </a:r>
            <a:r>
              <a:rPr lang="en-GB" dirty="0"/>
              <a:t>, </a:t>
            </a:r>
            <a:r>
              <a:rPr lang="en-GB" dirty="0" err="1"/>
              <a:t>organizaciju</a:t>
            </a:r>
            <a:r>
              <a:rPr lang="en-GB" dirty="0"/>
              <a:t>, </a:t>
            </a:r>
            <a:r>
              <a:rPr lang="en-GB" dirty="0" err="1"/>
              <a:t>međunarodne</a:t>
            </a:r>
            <a:r>
              <a:rPr lang="en-GB" dirty="0"/>
              <a:t> </a:t>
            </a:r>
            <a:r>
              <a:rPr lang="en-GB" dirty="0" err="1"/>
              <a:t>aktivnosti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planove</a:t>
            </a:r>
            <a:r>
              <a:rPr lang="en-GB" dirty="0"/>
              <a:t> za </a:t>
            </a:r>
            <a:r>
              <a:rPr lang="en-GB" dirty="0" err="1"/>
              <a:t>budućnost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</a:t>
            </a:r>
            <a:r>
              <a:rPr lang="en-GB" i="1" dirty="0"/>
              <a:t>ADA,</a:t>
            </a:r>
            <a:r>
              <a:rPr lang="en-GB" dirty="0"/>
              <a:t> te </a:t>
            </a:r>
            <a:r>
              <a:rPr lang="en-GB" dirty="0" err="1"/>
              <a:t>kulturnog</a:t>
            </a:r>
            <a:r>
              <a:rPr lang="en-GB" dirty="0"/>
              <a:t> </a:t>
            </a:r>
            <a:r>
              <a:rPr lang="en-GB" dirty="0" err="1"/>
              <a:t>dijela</a:t>
            </a:r>
            <a:r>
              <a:rPr lang="en-GB" dirty="0"/>
              <a:t> </a:t>
            </a:r>
            <a:r>
              <a:rPr lang="en-GB" dirty="0" err="1"/>
              <a:t>tijekom</a:t>
            </a:r>
            <a:r>
              <a:rPr lang="en-GB" dirty="0"/>
              <a:t> </a:t>
            </a:r>
            <a:r>
              <a:rPr lang="en-GB" dirty="0" err="1"/>
              <a:t>kojega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posjetile</a:t>
            </a:r>
            <a:r>
              <a:rPr lang="en-GB" dirty="0"/>
              <a:t> </a:t>
            </a:r>
            <a:r>
              <a:rPr lang="en-GB" dirty="0" err="1"/>
              <a:t>neke</a:t>
            </a:r>
            <a:r>
              <a:rPr lang="en-GB" dirty="0"/>
              <a:t> od </a:t>
            </a:r>
            <a:r>
              <a:rPr lang="en-GB" dirty="0" err="1"/>
              <a:t>najvažnijih</a:t>
            </a:r>
            <a:r>
              <a:rPr lang="en-GB" dirty="0"/>
              <a:t> </a:t>
            </a:r>
            <a:r>
              <a:rPr lang="en-GB" dirty="0" err="1"/>
              <a:t>povijesnih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kulturnih</a:t>
            </a:r>
            <a:r>
              <a:rPr lang="en-GB" dirty="0"/>
              <a:t> </a:t>
            </a:r>
            <a:r>
              <a:rPr lang="en-GB" dirty="0" err="1"/>
              <a:t>lokaliteta</a:t>
            </a:r>
            <a:r>
              <a:rPr lang="en-GB" dirty="0"/>
              <a:t> u </a:t>
            </a:r>
            <a:r>
              <a:rPr lang="en-GB" dirty="0" err="1"/>
              <a:t>Bakuu</a:t>
            </a:r>
            <a:r>
              <a:rPr lang="en-GB" dirty="0"/>
              <a:t>.</a:t>
            </a:r>
            <a:endParaRPr lang="en-GB" sz="1800" dirty="0"/>
          </a:p>
          <a:p>
            <a:pPr marL="0" indent="0" algn="just">
              <a:lnSpc>
                <a:spcPct val="100000"/>
              </a:lnSpc>
              <a:buFont typeface="Wingdings" pitchFamily="2" charset="2"/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21691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ACCE01-41A3-093A-57DD-6EBC45E4E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2" y="98323"/>
            <a:ext cx="8337755" cy="5909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8E5A3-C288-0354-A5C7-702F6C9EF51F}"/>
              </a:ext>
            </a:extLst>
          </p:cNvPr>
          <p:cNvSpPr txBox="1"/>
          <p:nvPr/>
        </p:nvSpPr>
        <p:spPr>
          <a:xfrm>
            <a:off x="412954" y="6154994"/>
            <a:ext cx="612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Jedan</a:t>
            </a:r>
            <a:r>
              <a:rPr lang="en-GB" dirty="0"/>
              <a:t> od </a:t>
            </a:r>
            <a:r>
              <a:rPr lang="en-GB" dirty="0" err="1"/>
              <a:t>radnih</a:t>
            </a:r>
            <a:r>
              <a:rPr lang="en-GB" dirty="0"/>
              <a:t> </a:t>
            </a:r>
            <a:r>
              <a:rPr lang="en-GB" dirty="0" err="1"/>
              <a:t>sastanaka</a:t>
            </a:r>
            <a:r>
              <a:rPr lang="en-GB" dirty="0"/>
              <a:t> s </a:t>
            </a:r>
            <a:r>
              <a:rPr lang="en-GB" dirty="0" err="1"/>
              <a:t>kolegicama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 dirty="0"/>
              <a:t> ADA</a:t>
            </a:r>
          </a:p>
        </p:txBody>
      </p:sp>
    </p:spTree>
    <p:extLst>
      <p:ext uri="{BB962C8B-B14F-4D97-AF65-F5344CB8AC3E}">
        <p14:creationId xmlns:p14="http://schemas.microsoft.com/office/powerpoint/2010/main" val="323411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4745E368-93B8-A949-6C4E-9BC06530E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2" y="117986"/>
            <a:ext cx="8490155" cy="60763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4811F-43DA-29C1-4316-CE0B9F549E1D}"/>
              </a:ext>
            </a:extLst>
          </p:cNvPr>
          <p:cNvSpPr txBox="1"/>
          <p:nvPr/>
        </p:nvSpPr>
        <p:spPr>
          <a:xfrm>
            <a:off x="363794" y="6371303"/>
            <a:ext cx="382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Posjet</a:t>
            </a:r>
            <a:r>
              <a:rPr lang="en-GB" dirty="0"/>
              <a:t> </a:t>
            </a:r>
            <a:r>
              <a:rPr lang="en-GB" dirty="0" err="1"/>
              <a:t>Sveučilišnoj</a:t>
            </a:r>
            <a:r>
              <a:rPr lang="en-GB" dirty="0"/>
              <a:t> </a:t>
            </a:r>
            <a:r>
              <a:rPr lang="en-GB" dirty="0" err="1"/>
              <a:t>knjižnici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8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h with trees and bushes&#10;&#10;Description automatically generated">
            <a:extLst>
              <a:ext uri="{FF2B5EF4-FFF2-40B4-BE49-F238E27FC236}">
                <a16:creationId xmlns:a16="http://schemas.microsoft.com/office/drawing/2014/main" id="{CC519399-BE37-FA3F-BE03-47171FA12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45" y="87803"/>
            <a:ext cx="8445910" cy="616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4D23E-D8DF-2640-C202-2C73E28CAD40}"/>
              </a:ext>
            </a:extLst>
          </p:cNvPr>
          <p:cNvSpPr txBox="1"/>
          <p:nvPr/>
        </p:nvSpPr>
        <p:spPr>
          <a:xfrm>
            <a:off x="349045" y="6361471"/>
            <a:ext cx="526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Šetnica</a:t>
            </a:r>
            <a:r>
              <a:rPr lang="en-GB" dirty="0"/>
              <a:t> u </a:t>
            </a:r>
            <a:r>
              <a:rPr lang="en-GB" dirty="0" err="1"/>
              <a:t>studentskom</a:t>
            </a:r>
            <a:r>
              <a:rPr lang="en-GB" dirty="0"/>
              <a:t> </a:t>
            </a:r>
            <a:r>
              <a:rPr lang="en-GB" dirty="0" err="1"/>
              <a:t>kampusu</a:t>
            </a:r>
            <a:r>
              <a:rPr lang="en-GB" dirty="0"/>
              <a:t> </a:t>
            </a:r>
            <a:r>
              <a:rPr lang="en-GB" dirty="0" err="1"/>
              <a:t>Sveučilišta</a:t>
            </a:r>
            <a:r>
              <a:rPr lang="en-GB"/>
              <a:t> ADA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263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8CB5CB85-2739-DA16-D0F8-1E36D47F2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63" y="120445"/>
            <a:ext cx="5010150" cy="661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89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towers&#10;&#10;Description automatically generated">
            <a:extLst>
              <a:ext uri="{FF2B5EF4-FFF2-40B4-BE49-F238E27FC236}">
                <a16:creationId xmlns:a16="http://schemas.microsoft.com/office/drawing/2014/main" id="{737E9A28-042F-B4C2-4583-531080F9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" y="97634"/>
            <a:ext cx="8868697" cy="62540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94AA32-5FE8-0E50-AEB3-AF439E6477D7}"/>
              </a:ext>
            </a:extLst>
          </p:cNvPr>
          <p:cNvSpPr txBox="1"/>
          <p:nvPr/>
        </p:nvSpPr>
        <p:spPr>
          <a:xfrm>
            <a:off x="137651" y="6459794"/>
            <a:ext cx="343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Džamija</a:t>
            </a:r>
            <a:r>
              <a:rPr lang="en-GB" dirty="0"/>
              <a:t> Bibi-</a:t>
            </a:r>
            <a:r>
              <a:rPr lang="en-GB" dirty="0" err="1"/>
              <a:t>Heybat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0967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410</TotalTime>
  <Words>581</Words>
  <Application>Microsoft Office PowerPoint</Application>
  <PresentationFormat>On-screen Show (4:3)</PresentationFormat>
  <Paragraphs>54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dinpro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Buric</dc:creator>
  <cp:lastModifiedBy>Helena Buric</cp:lastModifiedBy>
  <cp:revision>59</cp:revision>
  <dcterms:created xsi:type="dcterms:W3CDTF">2023-05-21T07:34:19Z</dcterms:created>
  <dcterms:modified xsi:type="dcterms:W3CDTF">2023-12-15T12:19:14Z</dcterms:modified>
</cp:coreProperties>
</file>